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07" r:id="rId41"/>
    <p:sldId id="308" r:id="rId42"/>
    <p:sldId id="309"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10" r:id="rId56"/>
    <p:sldId id="311" r:id="rId57"/>
    <p:sldId id="312" r:id="rId58"/>
    <p:sldId id="313" r:id="rId59"/>
    <p:sldId id="314"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C3D7F6-EABF-47C2-8C08-4ECF581371EC}">
  <a:tblStyle styleId="{FBC3D7F6-EABF-47C2-8C08-4ECF581371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2cb9ddb3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2cb9ddb3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2cb9ddb315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2cb9ddb315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2cb9ddb315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2cb9ddb31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cb9ddb315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cb9ddb315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86be42f6c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86be42f6c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186be42f6c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186be42f6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2cb9ddb315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2cb9ddb315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2cb9ddb315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2cb9ddb315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cb9ddb315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cb9ddb315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2cb9ddb315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2cb9ddb315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cb9ddb315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cb9ddb315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2cb9ddb315_0_1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2cb9ddb315_0_1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b9ddb315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b9ddb315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86be42f6c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86be42f6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186be42f6c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186be42f6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86be42f6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86be42f6c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2cb9ddb315_0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2cb9ddb315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2cb9ddb315_0_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2cb9ddb315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2cb9ddb315_0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2cb9ddb315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2cb9ddb315_0_1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2cb9ddb315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cb9ddb315_0_1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2cb9ddb315_0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cb9ddb315_0_1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2cb9ddb315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cb9ddb31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cb9ddb3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cb9ddb315_0_1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2cb9ddb315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cb9ddb315_0_1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cb9ddb315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2cb9ddb315_0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2cb9ddb315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2cb9ddb315_0_1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2cb9ddb315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2a8b3d59b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2a8b3d59b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a8d9f10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2a8d9f10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a8b3d59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2a8b3d59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2a8d9f10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2a8d9f1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2a8d9f107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2a8d9f10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2a8d9f107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2a8d9f107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4147af9a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4147af9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2a8d9f107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2a8d9f107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59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2f6377bf59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2f6377bf59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591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a8d9f107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2a8d9f107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449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a4147af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2a4147af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2a8d9f107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2a8d9f107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1862c04c74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1862c04c74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862c04c74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1862c04c74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2a4147af9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2a4147af9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2a4147af9a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2a4147af9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a4147af9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2a4147af9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cb9ddb31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cb9ddb31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2a4147af9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2a4147af9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2a4147af9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2a4147af9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2a4147af9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2a4147af9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a4147af9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a4147af9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a4147af9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a4147af9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2a4147af9a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2a4147af9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2a4147af9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2a4147af9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2cb9ddb315_0_1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2cb9ddb315_0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2cb9ddb315_0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2cb9ddb315_0_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804bdf2d9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804bdf2d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2cb9ddb31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2cb9ddb31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2cb9ddb31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2cb9ddb31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2cb9ddb31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2cb9ddb31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cb9ddb315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2cb9ddb31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hyperlink" Target="https://www.analyticsvidhya.com/blog/2022/01/machine-learning-algorithms/"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hyperlink" Target="https://www.analyticsvidhya.com/web-stories/5-regression-techniques-you-should-know/"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36500" y="1171400"/>
            <a:ext cx="56340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783">
                <a:solidFill>
                  <a:schemeClr val="dk1"/>
                </a:solidFill>
                <a:latin typeface="Times New Roman"/>
                <a:ea typeface="Times New Roman"/>
                <a:cs typeface="Times New Roman"/>
                <a:sym typeface="Times New Roman"/>
              </a:rPr>
              <a:t>PROJECT - 01 : GROUP - 03</a:t>
            </a:r>
            <a:r>
              <a:rPr lang="en-GB" sz="3700">
                <a:solidFill>
                  <a:schemeClr val="dk1"/>
                </a:solidFill>
                <a:latin typeface="Times New Roman"/>
                <a:ea typeface="Times New Roman"/>
                <a:cs typeface="Times New Roman"/>
                <a:sym typeface="Times New Roman"/>
              </a:rPr>
              <a:t> </a:t>
            </a:r>
            <a:endParaRPr sz="3700">
              <a:solidFill>
                <a:schemeClr val="dk1"/>
              </a:solidFill>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532100" y="2214613"/>
            <a:ext cx="5242800" cy="7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770"/>
              <a:buNone/>
            </a:pPr>
            <a:r>
              <a:rPr lang="en-GB" sz="2410">
                <a:solidFill>
                  <a:schemeClr val="dk1"/>
                </a:solidFill>
                <a:latin typeface="Times New Roman"/>
                <a:ea typeface="Times New Roman"/>
                <a:cs typeface="Times New Roman"/>
                <a:sym typeface="Times New Roman"/>
              </a:rPr>
              <a:t>FINAL REVIEW PRESENTATION</a:t>
            </a:r>
            <a:endParaRPr sz="2410">
              <a:solidFill>
                <a:schemeClr val="dk1"/>
              </a:solidFill>
              <a:latin typeface="Times New Roman"/>
              <a:ea typeface="Times New Roman"/>
              <a:cs typeface="Times New Roman"/>
              <a:sym typeface="Times New Roman"/>
            </a:endParaRPr>
          </a:p>
        </p:txBody>
      </p:sp>
      <p:sp>
        <p:nvSpPr>
          <p:cNvPr id="56" name="Google Shape;56;p13"/>
          <p:cNvSpPr txBox="1"/>
          <p:nvPr/>
        </p:nvSpPr>
        <p:spPr>
          <a:xfrm>
            <a:off x="229100" y="3637575"/>
            <a:ext cx="78384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GROUP MEMBERS - </a:t>
            </a:r>
            <a:endParaRPr>
              <a:solidFill>
                <a:schemeClr val="dk1"/>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r>
              <a:rPr lang="en-GB">
                <a:solidFill>
                  <a:schemeClr val="dk1"/>
                </a:solidFill>
                <a:latin typeface="Times New Roman"/>
                <a:ea typeface="Times New Roman"/>
                <a:cs typeface="Times New Roman"/>
                <a:sym typeface="Times New Roman"/>
              </a:rPr>
              <a:t>                                      DEEPESH,    DEVA DHARSHINI,    SUJAL,   </a:t>
            </a:r>
            <a:endParaRPr>
              <a:solidFill>
                <a:schemeClr val="dk1"/>
              </a:solidFill>
              <a:latin typeface="Times New Roman"/>
              <a:ea typeface="Times New Roman"/>
              <a:cs typeface="Times New Roman"/>
              <a:sym typeface="Times New Roman"/>
            </a:endParaRPr>
          </a:p>
          <a:p>
            <a:pPr marL="1371600" lvl="0" indent="0" algn="l" rtl="0">
              <a:lnSpc>
                <a:spcPct val="150000"/>
              </a:lnSpc>
              <a:spcBef>
                <a:spcPts val="0"/>
              </a:spcBef>
              <a:spcAft>
                <a:spcPts val="0"/>
              </a:spcAft>
              <a:buNone/>
            </a:pPr>
            <a:r>
              <a:rPr lang="en-GB">
                <a:solidFill>
                  <a:schemeClr val="dk1"/>
                </a:solidFill>
                <a:latin typeface="Times New Roman"/>
                <a:ea typeface="Times New Roman"/>
                <a:cs typeface="Times New Roman"/>
                <a:sym typeface="Times New Roman"/>
              </a:rPr>
              <a:t>       SHIVA,    VIVEK,    SRAVYA.</a:t>
            </a:r>
            <a:endParaRPr>
              <a:solidFill>
                <a:schemeClr val="dk1"/>
              </a:solidFill>
              <a:latin typeface="Times New Roman"/>
              <a:ea typeface="Times New Roman"/>
              <a:cs typeface="Times New Roman"/>
              <a:sym typeface="Times New Roman"/>
            </a:endParaRPr>
          </a:p>
        </p:txBody>
      </p:sp>
      <p:sp>
        <p:nvSpPr>
          <p:cNvPr id="57" name="Google Shape;57;p13"/>
          <p:cNvSpPr txBox="1">
            <a:spLocks noGrp="1"/>
          </p:cNvSpPr>
          <p:nvPr>
            <p:ph type="ctrTitle"/>
          </p:nvPr>
        </p:nvSpPr>
        <p:spPr>
          <a:xfrm>
            <a:off x="183900" y="20775"/>
            <a:ext cx="8776200" cy="90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3680">
                <a:latin typeface="Times New Roman"/>
                <a:ea typeface="Times New Roman"/>
                <a:cs typeface="Times New Roman"/>
                <a:sym typeface="Times New Roman"/>
              </a:rPr>
              <a:t>PJM HOURLY ENERGY CONSUMPTION</a:t>
            </a:r>
            <a:endParaRPr sz="368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2" name="Google Shape;122;p22"/>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Density Plot</a:t>
            </a:r>
            <a:endParaRPr sz="4216">
              <a:solidFill>
                <a:schemeClr val="dk1"/>
              </a:solidFill>
              <a:latin typeface="Times New Roman"/>
              <a:ea typeface="Times New Roman"/>
              <a:cs typeface="Times New Roman"/>
              <a:sym typeface="Times New Roman"/>
            </a:endParaRPr>
          </a:p>
        </p:txBody>
      </p:sp>
      <p:pic>
        <p:nvPicPr>
          <p:cNvPr id="123" name="Google Shape;123;p22"/>
          <p:cNvPicPr preferRelativeResize="0"/>
          <p:nvPr/>
        </p:nvPicPr>
        <p:blipFill>
          <a:blip r:embed="rId4">
            <a:alphaModFix/>
          </a:blip>
          <a:stretch>
            <a:fillRect/>
          </a:stretch>
        </p:blipFill>
        <p:spPr>
          <a:xfrm>
            <a:off x="1490674" y="994250"/>
            <a:ext cx="5948783" cy="363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9" name="Google Shape;129;p23"/>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Lag Plot</a:t>
            </a:r>
            <a:endParaRPr sz="4216">
              <a:solidFill>
                <a:schemeClr val="dk1"/>
              </a:solidFill>
              <a:latin typeface="Times New Roman"/>
              <a:ea typeface="Times New Roman"/>
              <a:cs typeface="Times New Roman"/>
              <a:sym typeface="Times New Roman"/>
            </a:endParaRPr>
          </a:p>
        </p:txBody>
      </p:sp>
      <p:pic>
        <p:nvPicPr>
          <p:cNvPr id="130" name="Google Shape;130;p23"/>
          <p:cNvPicPr preferRelativeResize="0"/>
          <p:nvPr/>
        </p:nvPicPr>
        <p:blipFill>
          <a:blip r:embed="rId4">
            <a:alphaModFix/>
          </a:blip>
          <a:stretch>
            <a:fillRect/>
          </a:stretch>
        </p:blipFill>
        <p:spPr>
          <a:xfrm>
            <a:off x="1624963" y="994250"/>
            <a:ext cx="5894075" cy="374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0" y="45725"/>
            <a:ext cx="9144000" cy="5143500"/>
          </a:xfrm>
          <a:prstGeom prst="rect">
            <a:avLst/>
          </a:prstGeom>
          <a:noFill/>
          <a:ln>
            <a:noFill/>
          </a:ln>
        </p:spPr>
      </p:pic>
      <p:sp>
        <p:nvSpPr>
          <p:cNvPr id="136" name="Google Shape;136;p24"/>
          <p:cNvSpPr txBox="1">
            <a:spLocks noGrp="1"/>
          </p:cNvSpPr>
          <p:nvPr>
            <p:ph type="subTitle" idx="1"/>
          </p:nvPr>
        </p:nvSpPr>
        <p:spPr>
          <a:xfrm>
            <a:off x="351050" y="-11430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Heatmap</a:t>
            </a:r>
            <a:endParaRPr sz="4216">
              <a:solidFill>
                <a:schemeClr val="dk1"/>
              </a:solidFill>
              <a:latin typeface="Times New Roman"/>
              <a:ea typeface="Times New Roman"/>
              <a:cs typeface="Times New Roman"/>
              <a:sym typeface="Times New Roman"/>
            </a:endParaRPr>
          </a:p>
        </p:txBody>
      </p:sp>
      <p:pic>
        <p:nvPicPr>
          <p:cNvPr id="137" name="Google Shape;137;p24"/>
          <p:cNvPicPr preferRelativeResize="0"/>
          <p:nvPr/>
        </p:nvPicPr>
        <p:blipFill>
          <a:blip r:embed="rId4">
            <a:alphaModFix/>
          </a:blip>
          <a:stretch>
            <a:fillRect/>
          </a:stretch>
        </p:blipFill>
        <p:spPr>
          <a:xfrm>
            <a:off x="740475" y="601975"/>
            <a:ext cx="7663048" cy="454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5"/>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ACF Plot</a:t>
            </a:r>
            <a:endParaRPr sz="4216">
              <a:solidFill>
                <a:schemeClr val="dk1"/>
              </a:solidFill>
              <a:latin typeface="Times New Roman"/>
              <a:ea typeface="Times New Roman"/>
              <a:cs typeface="Times New Roman"/>
              <a:sym typeface="Times New Roman"/>
            </a:endParaRPr>
          </a:p>
        </p:txBody>
      </p:sp>
      <p:pic>
        <p:nvPicPr>
          <p:cNvPr id="144" name="Google Shape;144;p25"/>
          <p:cNvPicPr preferRelativeResize="0"/>
          <p:nvPr/>
        </p:nvPicPr>
        <p:blipFill>
          <a:blip r:embed="rId4">
            <a:alphaModFix/>
          </a:blip>
          <a:stretch>
            <a:fillRect/>
          </a:stretch>
        </p:blipFill>
        <p:spPr>
          <a:xfrm>
            <a:off x="2765113" y="554350"/>
            <a:ext cx="6105525" cy="440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6"/>
          <p:cNvSpPr txBox="1">
            <a:spLocks noGrp="1"/>
          </p:cNvSpPr>
          <p:nvPr>
            <p:ph type="subTitle" idx="1"/>
          </p:nvPr>
        </p:nvSpPr>
        <p:spPr>
          <a:xfrm>
            <a:off x="271025" y="1330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PACF Plot</a:t>
            </a:r>
            <a:endParaRPr sz="4216">
              <a:solidFill>
                <a:schemeClr val="dk1"/>
              </a:solidFill>
              <a:latin typeface="Times New Roman"/>
              <a:ea typeface="Times New Roman"/>
              <a:cs typeface="Times New Roman"/>
              <a:sym typeface="Times New Roman"/>
            </a:endParaRPr>
          </a:p>
        </p:txBody>
      </p:sp>
      <p:pic>
        <p:nvPicPr>
          <p:cNvPr id="151" name="Google Shape;151;p26"/>
          <p:cNvPicPr preferRelativeResize="0"/>
          <p:nvPr/>
        </p:nvPicPr>
        <p:blipFill>
          <a:blip r:embed="rId4">
            <a:alphaModFix/>
          </a:blip>
          <a:stretch>
            <a:fillRect/>
          </a:stretch>
        </p:blipFill>
        <p:spPr>
          <a:xfrm>
            <a:off x="2902288" y="600075"/>
            <a:ext cx="6105525" cy="440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68600" y="-22862"/>
            <a:ext cx="9144000" cy="5189225"/>
          </a:xfrm>
          <a:prstGeom prst="rect">
            <a:avLst/>
          </a:prstGeom>
          <a:noFill/>
          <a:ln>
            <a:noFill/>
          </a:ln>
        </p:spPr>
      </p:pic>
      <p:sp>
        <p:nvSpPr>
          <p:cNvPr id="157" name="Google Shape;157;p27"/>
          <p:cNvSpPr txBox="1">
            <a:spLocks noGrp="1"/>
          </p:cNvSpPr>
          <p:nvPr>
            <p:ph type="subTitle" idx="1"/>
          </p:nvPr>
        </p:nvSpPr>
        <p:spPr>
          <a:xfrm>
            <a:off x="396750" y="571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Pie Chart</a:t>
            </a:r>
            <a:endParaRPr sz="4216">
              <a:solidFill>
                <a:schemeClr val="dk1"/>
              </a:solidFill>
              <a:latin typeface="Times New Roman"/>
              <a:ea typeface="Times New Roman"/>
              <a:cs typeface="Times New Roman"/>
              <a:sym typeface="Times New Roman"/>
            </a:endParaRPr>
          </a:p>
        </p:txBody>
      </p:sp>
      <p:pic>
        <p:nvPicPr>
          <p:cNvPr id="158" name="Google Shape;158;p27"/>
          <p:cNvPicPr preferRelativeResize="0"/>
          <p:nvPr/>
        </p:nvPicPr>
        <p:blipFill>
          <a:blip r:embed="rId4">
            <a:alphaModFix/>
          </a:blip>
          <a:stretch>
            <a:fillRect/>
          </a:stretch>
        </p:blipFill>
        <p:spPr>
          <a:xfrm>
            <a:off x="351025" y="739575"/>
            <a:ext cx="4315300" cy="4329325"/>
          </a:xfrm>
          <a:prstGeom prst="rect">
            <a:avLst/>
          </a:prstGeom>
          <a:noFill/>
          <a:ln>
            <a:noFill/>
          </a:ln>
        </p:spPr>
      </p:pic>
      <p:pic>
        <p:nvPicPr>
          <p:cNvPr id="159" name="Google Shape;159;p27"/>
          <p:cNvPicPr preferRelativeResize="0"/>
          <p:nvPr/>
        </p:nvPicPr>
        <p:blipFill>
          <a:blip r:embed="rId5">
            <a:alphaModFix/>
          </a:blip>
          <a:stretch>
            <a:fillRect/>
          </a:stretch>
        </p:blipFill>
        <p:spPr>
          <a:xfrm>
            <a:off x="4892050" y="739575"/>
            <a:ext cx="4102267" cy="4329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0" y="0"/>
            <a:ext cx="9144000" cy="5189225"/>
          </a:xfrm>
          <a:prstGeom prst="rect">
            <a:avLst/>
          </a:prstGeom>
          <a:noFill/>
          <a:ln>
            <a:noFill/>
          </a:ln>
        </p:spPr>
      </p:pic>
      <p:sp>
        <p:nvSpPr>
          <p:cNvPr id="165" name="Google Shape;165;p28"/>
          <p:cNvSpPr txBox="1">
            <a:spLocks noGrp="1"/>
          </p:cNvSpPr>
          <p:nvPr>
            <p:ph type="subTitle" idx="1"/>
          </p:nvPr>
        </p:nvSpPr>
        <p:spPr>
          <a:xfrm>
            <a:off x="373900" y="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Pie Chart</a:t>
            </a:r>
            <a:endParaRPr sz="4216">
              <a:solidFill>
                <a:schemeClr val="dk1"/>
              </a:solidFill>
              <a:latin typeface="Times New Roman"/>
              <a:ea typeface="Times New Roman"/>
              <a:cs typeface="Times New Roman"/>
              <a:sym typeface="Times New Roman"/>
            </a:endParaRPr>
          </a:p>
        </p:txBody>
      </p:sp>
      <p:pic>
        <p:nvPicPr>
          <p:cNvPr id="166" name="Google Shape;166;p28"/>
          <p:cNvPicPr preferRelativeResize="0"/>
          <p:nvPr/>
        </p:nvPicPr>
        <p:blipFill>
          <a:blip r:embed="rId4">
            <a:alphaModFix/>
          </a:blip>
          <a:stretch>
            <a:fillRect/>
          </a:stretch>
        </p:blipFill>
        <p:spPr>
          <a:xfrm>
            <a:off x="232875" y="655425"/>
            <a:ext cx="4264326" cy="4408049"/>
          </a:xfrm>
          <a:prstGeom prst="rect">
            <a:avLst/>
          </a:prstGeom>
          <a:noFill/>
          <a:ln>
            <a:noFill/>
          </a:ln>
        </p:spPr>
      </p:pic>
      <p:pic>
        <p:nvPicPr>
          <p:cNvPr id="167" name="Google Shape;167;p28"/>
          <p:cNvPicPr preferRelativeResize="0"/>
          <p:nvPr/>
        </p:nvPicPr>
        <p:blipFill>
          <a:blip r:embed="rId5">
            <a:alphaModFix/>
          </a:blip>
          <a:stretch>
            <a:fillRect/>
          </a:stretch>
        </p:blipFill>
        <p:spPr>
          <a:xfrm>
            <a:off x="4671075" y="655428"/>
            <a:ext cx="4264326" cy="44080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3" name="Google Shape;173;p29"/>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Box Plot</a:t>
            </a:r>
            <a:endParaRPr sz="4216">
              <a:solidFill>
                <a:schemeClr val="dk1"/>
              </a:solidFill>
              <a:latin typeface="Times New Roman"/>
              <a:ea typeface="Times New Roman"/>
              <a:cs typeface="Times New Roman"/>
              <a:sym typeface="Times New Roman"/>
            </a:endParaRPr>
          </a:p>
        </p:txBody>
      </p:sp>
      <p:pic>
        <p:nvPicPr>
          <p:cNvPr id="174" name="Google Shape;174;p29"/>
          <p:cNvPicPr preferRelativeResize="0"/>
          <p:nvPr/>
        </p:nvPicPr>
        <p:blipFill>
          <a:blip r:embed="rId4">
            <a:alphaModFix/>
          </a:blip>
          <a:stretch>
            <a:fillRect/>
          </a:stretch>
        </p:blipFill>
        <p:spPr>
          <a:xfrm>
            <a:off x="2828710" y="0"/>
            <a:ext cx="6315279"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30"/>
          <p:cNvSpPr txBox="1">
            <a:spLocks noGrp="1"/>
          </p:cNvSpPr>
          <p:nvPr>
            <p:ph type="subTitle" idx="1"/>
          </p:nvPr>
        </p:nvSpPr>
        <p:spPr>
          <a:xfrm>
            <a:off x="202450" y="12282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Line Plot</a:t>
            </a:r>
            <a:endParaRPr sz="4216">
              <a:solidFill>
                <a:schemeClr val="dk1"/>
              </a:solidFill>
              <a:latin typeface="Times New Roman"/>
              <a:ea typeface="Times New Roman"/>
              <a:cs typeface="Times New Roman"/>
              <a:sym typeface="Times New Roman"/>
            </a:endParaRPr>
          </a:p>
        </p:txBody>
      </p:sp>
      <p:pic>
        <p:nvPicPr>
          <p:cNvPr id="181" name="Google Shape;181;p30"/>
          <p:cNvPicPr preferRelativeResize="0"/>
          <p:nvPr/>
        </p:nvPicPr>
        <p:blipFill>
          <a:blip r:embed="rId4">
            <a:alphaModFix/>
          </a:blip>
          <a:stretch>
            <a:fillRect/>
          </a:stretch>
        </p:blipFill>
        <p:spPr>
          <a:xfrm>
            <a:off x="0" y="915425"/>
            <a:ext cx="9144003" cy="1549301"/>
          </a:xfrm>
          <a:prstGeom prst="rect">
            <a:avLst/>
          </a:prstGeom>
          <a:noFill/>
          <a:ln>
            <a:noFill/>
          </a:ln>
        </p:spPr>
      </p:pic>
      <p:pic>
        <p:nvPicPr>
          <p:cNvPr id="182" name="Google Shape;182;p30"/>
          <p:cNvPicPr preferRelativeResize="0"/>
          <p:nvPr/>
        </p:nvPicPr>
        <p:blipFill>
          <a:blip r:embed="rId5">
            <a:alphaModFix/>
          </a:blip>
          <a:stretch>
            <a:fillRect/>
          </a:stretch>
        </p:blipFill>
        <p:spPr>
          <a:xfrm>
            <a:off x="0" y="2833007"/>
            <a:ext cx="9144001" cy="206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0" y="76200"/>
            <a:ext cx="9144000" cy="5143500"/>
          </a:xfrm>
          <a:prstGeom prst="rect">
            <a:avLst/>
          </a:prstGeom>
          <a:noFill/>
          <a:ln>
            <a:noFill/>
          </a:ln>
        </p:spPr>
      </p:pic>
      <p:pic>
        <p:nvPicPr>
          <p:cNvPr id="188" name="Google Shape;188;p31"/>
          <p:cNvPicPr preferRelativeResize="0"/>
          <p:nvPr/>
        </p:nvPicPr>
        <p:blipFill>
          <a:blip r:embed="rId4">
            <a:alphaModFix/>
          </a:blip>
          <a:stretch>
            <a:fillRect/>
          </a:stretch>
        </p:blipFill>
        <p:spPr>
          <a:xfrm>
            <a:off x="0" y="0"/>
            <a:ext cx="9144002" cy="3589949"/>
          </a:xfrm>
          <a:prstGeom prst="rect">
            <a:avLst/>
          </a:prstGeom>
          <a:noFill/>
          <a:ln>
            <a:noFill/>
          </a:ln>
        </p:spPr>
      </p:pic>
      <p:pic>
        <p:nvPicPr>
          <p:cNvPr id="189" name="Google Shape;189;p31"/>
          <p:cNvPicPr preferRelativeResize="0"/>
          <p:nvPr/>
        </p:nvPicPr>
        <p:blipFill>
          <a:blip r:embed="rId5">
            <a:alphaModFix/>
          </a:blip>
          <a:stretch>
            <a:fillRect/>
          </a:stretch>
        </p:blipFill>
        <p:spPr>
          <a:xfrm>
            <a:off x="0" y="3589945"/>
            <a:ext cx="9144000" cy="16297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 name="Google Shape;63;p14"/>
          <p:cNvSpPr txBox="1"/>
          <p:nvPr/>
        </p:nvSpPr>
        <p:spPr>
          <a:xfrm>
            <a:off x="500100" y="825200"/>
            <a:ext cx="8143800" cy="410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en-GB" sz="1600" u="sng">
                <a:solidFill>
                  <a:schemeClr val="lt1"/>
                </a:solidFill>
                <a:latin typeface="Times New Roman"/>
                <a:ea typeface="Times New Roman"/>
                <a:cs typeface="Times New Roman"/>
                <a:sym typeface="Times New Roman"/>
              </a:rPr>
              <a:t>ABOUT DATASET :- </a:t>
            </a:r>
            <a:endParaRPr sz="1600" u="sng">
              <a:solidFill>
                <a:schemeClr val="lt1"/>
              </a:solidFill>
              <a:latin typeface="Times New Roman"/>
              <a:ea typeface="Times New Roman"/>
              <a:cs typeface="Times New Roman"/>
              <a:sym typeface="Times New Roman"/>
            </a:endParaRPr>
          </a:p>
          <a:p>
            <a:pPr marL="0" lvl="0" indent="0" algn="l" rtl="0">
              <a:lnSpc>
                <a:spcPct val="115000"/>
              </a:lnSpc>
              <a:spcBef>
                <a:spcPts val="1100"/>
              </a:spcBef>
              <a:spcAft>
                <a:spcPts val="0"/>
              </a:spcAft>
              <a:buNone/>
            </a:pPr>
            <a:r>
              <a:rPr lang="en-GB" sz="1500">
                <a:solidFill>
                  <a:schemeClr val="lt1"/>
                </a:solidFill>
                <a:latin typeface="Times New Roman"/>
                <a:ea typeface="Times New Roman"/>
                <a:cs typeface="Times New Roman"/>
                <a:sym typeface="Times New Roman"/>
              </a:rPr>
              <a:t>PJM Interconnection LLC (PJM) is a regional transmission organization (RTO) in the United States. It is part of the Eastern Interconnection grid operating an electric transmission system serving all or parts of Delaware, Illinois, Indiana, Kentucky, Maryland, Michigan, New Jersey, North Carolina, Ohio, Pennsylvania, Tennessee, Virginia, West Virginia, and the District of Columbia. The hourly power consumption data comes from PJM's website and are in megawatts (MW). </a:t>
            </a:r>
            <a:endParaRPr sz="1500">
              <a:solidFill>
                <a:schemeClr val="lt1"/>
              </a:solidFill>
              <a:latin typeface="Times New Roman"/>
              <a:ea typeface="Times New Roman"/>
              <a:cs typeface="Times New Roman"/>
              <a:sym typeface="Times New Roman"/>
            </a:endParaRPr>
          </a:p>
          <a:p>
            <a:pPr marL="0" lvl="0" indent="0" algn="l" rtl="0">
              <a:lnSpc>
                <a:spcPct val="115000"/>
              </a:lnSpc>
              <a:spcBef>
                <a:spcPts val="1100"/>
              </a:spcBef>
              <a:spcAft>
                <a:spcPts val="0"/>
              </a:spcAft>
              <a:buNone/>
            </a:pPr>
            <a:r>
              <a:rPr lang="en-GB" sz="1500" u="sng">
                <a:solidFill>
                  <a:schemeClr val="lt1"/>
                </a:solidFill>
                <a:latin typeface="Times New Roman"/>
                <a:ea typeface="Times New Roman"/>
                <a:cs typeface="Times New Roman"/>
                <a:sym typeface="Times New Roman"/>
              </a:rPr>
              <a:t>PROBLEM STATEMENT :-</a:t>
            </a:r>
            <a:endParaRPr sz="1500" u="sng">
              <a:solidFill>
                <a:schemeClr val="lt1"/>
              </a:solidFill>
              <a:latin typeface="Times New Roman"/>
              <a:ea typeface="Times New Roman"/>
              <a:cs typeface="Times New Roman"/>
              <a:sym typeface="Times New Roman"/>
            </a:endParaRPr>
          </a:p>
          <a:p>
            <a:pPr marL="457200" lvl="0" indent="-323850" algn="l" rtl="0">
              <a:lnSpc>
                <a:spcPct val="150000"/>
              </a:lnSpc>
              <a:spcBef>
                <a:spcPts val="110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 Split the last year into a test set- can you build a model to predict energy consumption.</a:t>
            </a:r>
            <a:endParaRPr sz="1500">
              <a:solidFill>
                <a:schemeClr val="lt1"/>
              </a:solidFill>
              <a:latin typeface="Times New Roman"/>
              <a:ea typeface="Times New Roman"/>
              <a:cs typeface="Times New Roman"/>
              <a:sym typeface="Times New Roman"/>
            </a:endParaRPr>
          </a:p>
          <a:p>
            <a:pPr marL="457200" lvl="0" indent="-323850" algn="l" rtl="0">
              <a:lnSpc>
                <a:spcPct val="150000"/>
              </a:lnSpc>
              <a:spcBef>
                <a:spcPts val="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Find trends in energy consumption around hours of the day, holidays, or long term trends. </a:t>
            </a:r>
            <a:endParaRPr sz="1500">
              <a:solidFill>
                <a:schemeClr val="lt1"/>
              </a:solidFill>
              <a:latin typeface="Times New Roman"/>
              <a:ea typeface="Times New Roman"/>
              <a:cs typeface="Times New Roman"/>
              <a:sym typeface="Times New Roman"/>
            </a:endParaRPr>
          </a:p>
          <a:p>
            <a:pPr marL="457200" lvl="0" indent="-323850" algn="l" rtl="0">
              <a:lnSpc>
                <a:spcPct val="150000"/>
              </a:lnSpc>
              <a:spcBef>
                <a:spcPts val="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Understand how daily trends change depending of the time of year. Summer trends are very different than winter trends. </a:t>
            </a:r>
            <a:endParaRPr sz="1500">
              <a:solidFill>
                <a:schemeClr val="lt1"/>
              </a:solidFill>
              <a:latin typeface="Times New Roman"/>
              <a:ea typeface="Times New Roman"/>
              <a:cs typeface="Times New Roman"/>
              <a:sym typeface="Times New Roman"/>
            </a:endParaRPr>
          </a:p>
          <a:p>
            <a:pPr marL="457200" lvl="0" indent="-323850" algn="l" rtl="0">
              <a:lnSpc>
                <a:spcPct val="150000"/>
              </a:lnSpc>
              <a:spcBef>
                <a:spcPts val="0"/>
              </a:spcBef>
              <a:spcAft>
                <a:spcPts val="0"/>
              </a:spcAft>
              <a:buClr>
                <a:schemeClr val="lt1"/>
              </a:buClr>
              <a:buSzPts val="1500"/>
              <a:buFont typeface="Times New Roman"/>
              <a:buAutoNum type="arabicPeriod"/>
            </a:pPr>
            <a:r>
              <a:rPr lang="en-GB" sz="1500">
                <a:solidFill>
                  <a:schemeClr val="lt1"/>
                </a:solidFill>
                <a:latin typeface="Times New Roman"/>
                <a:ea typeface="Times New Roman"/>
                <a:cs typeface="Times New Roman"/>
                <a:sym typeface="Times New Roman"/>
              </a:rPr>
              <a:t>Forecast for next 30 days.</a:t>
            </a:r>
            <a:endParaRPr sz="1500" u="sng">
              <a:solidFill>
                <a:schemeClr val="lt1"/>
              </a:solidFill>
              <a:latin typeface="Times New Roman"/>
              <a:ea typeface="Times New Roman"/>
              <a:cs typeface="Times New Roman"/>
              <a:sym typeface="Times New Roman"/>
            </a:endParaRPr>
          </a:p>
        </p:txBody>
      </p:sp>
      <p:sp>
        <p:nvSpPr>
          <p:cNvPr id="64" name="Google Shape;64;p14"/>
          <p:cNvSpPr txBox="1"/>
          <p:nvPr/>
        </p:nvSpPr>
        <p:spPr>
          <a:xfrm>
            <a:off x="382000" y="-315400"/>
            <a:ext cx="8143800" cy="1140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2950">
                <a:solidFill>
                  <a:srgbClr val="FFFFFF"/>
                </a:solidFill>
                <a:latin typeface="Times New Roman"/>
                <a:ea typeface="Times New Roman"/>
                <a:cs typeface="Times New Roman"/>
                <a:sym typeface="Times New Roman"/>
              </a:rPr>
              <a:t>BUSINESS OBJECTIVE :</a:t>
            </a:r>
            <a:r>
              <a:rPr lang="en-GB" sz="6210">
                <a:solidFill>
                  <a:srgbClr val="FFFFFF"/>
                </a:solidFill>
                <a:latin typeface="Times New Roman"/>
                <a:ea typeface="Times New Roman"/>
                <a:cs typeface="Times New Roman"/>
                <a:sym typeface="Times New Roman"/>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5" name="Google Shape;195;p32"/>
          <p:cNvSpPr txBox="1">
            <a:spLocks noGrp="1"/>
          </p:cNvSpPr>
          <p:nvPr>
            <p:ph type="subTitle" idx="1"/>
          </p:nvPr>
        </p:nvSpPr>
        <p:spPr>
          <a:xfrm>
            <a:off x="133875" y="999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Seasonal Plot</a:t>
            </a:r>
            <a:endParaRPr sz="4216">
              <a:solidFill>
                <a:schemeClr val="dk1"/>
              </a:solidFill>
              <a:latin typeface="Times New Roman"/>
              <a:ea typeface="Times New Roman"/>
              <a:cs typeface="Times New Roman"/>
              <a:sym typeface="Times New Roman"/>
            </a:endParaRPr>
          </a:p>
        </p:txBody>
      </p:sp>
      <p:pic>
        <p:nvPicPr>
          <p:cNvPr id="196" name="Google Shape;196;p32"/>
          <p:cNvPicPr preferRelativeResize="0"/>
          <p:nvPr/>
        </p:nvPicPr>
        <p:blipFill>
          <a:blip r:embed="rId4">
            <a:alphaModFix/>
          </a:blip>
          <a:stretch>
            <a:fillRect/>
          </a:stretch>
        </p:blipFill>
        <p:spPr>
          <a:xfrm>
            <a:off x="97200" y="1324175"/>
            <a:ext cx="8941299" cy="292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2" name="Google Shape;202;p33"/>
          <p:cNvPicPr preferRelativeResize="0"/>
          <p:nvPr/>
        </p:nvPicPr>
        <p:blipFill>
          <a:blip r:embed="rId3">
            <a:alphaModFix/>
          </a:blip>
          <a:stretch>
            <a:fillRect/>
          </a:stretch>
        </p:blipFill>
        <p:spPr>
          <a:xfrm>
            <a:off x="423025" y="886226"/>
            <a:ext cx="8297926" cy="3904250"/>
          </a:xfrm>
          <a:prstGeom prst="rect">
            <a:avLst/>
          </a:prstGeom>
          <a:noFill/>
          <a:ln>
            <a:noFill/>
          </a:ln>
        </p:spPr>
      </p:pic>
      <p:sp>
        <p:nvSpPr>
          <p:cNvPr id="203" name="Google Shape;203;p33"/>
          <p:cNvSpPr txBox="1">
            <a:spLocks noGrp="1"/>
          </p:cNvSpPr>
          <p:nvPr>
            <p:ph type="subTitle" idx="1"/>
          </p:nvPr>
        </p:nvSpPr>
        <p:spPr>
          <a:xfrm>
            <a:off x="271025" y="9362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Seasonal Trend</a:t>
            </a:r>
            <a:endParaRPr sz="4216">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208588" y="1174175"/>
            <a:ext cx="8726826" cy="2795150"/>
          </a:xfrm>
          <a:prstGeom prst="rect">
            <a:avLst/>
          </a:prstGeom>
          <a:noFill/>
          <a:ln>
            <a:noFill/>
          </a:ln>
        </p:spPr>
      </p:pic>
      <p:sp>
        <p:nvSpPr>
          <p:cNvPr id="210" name="Google Shape;210;p34"/>
          <p:cNvSpPr txBox="1">
            <a:spLocks noGrp="1"/>
          </p:cNvSpPr>
          <p:nvPr>
            <p:ph type="subTitle" idx="1"/>
          </p:nvPr>
        </p:nvSpPr>
        <p:spPr>
          <a:xfrm>
            <a:off x="271025" y="1330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Weekday Trends</a:t>
            </a:r>
            <a:endParaRPr sz="4216">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subTitle" idx="1"/>
          </p:nvPr>
        </p:nvSpPr>
        <p:spPr>
          <a:xfrm>
            <a:off x="222300" y="135575"/>
            <a:ext cx="8990526" cy="7926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sz="6034" dirty="0">
                <a:solidFill>
                  <a:schemeClr val="dk1"/>
                </a:solidFill>
                <a:latin typeface="Times New Roman"/>
                <a:ea typeface="Times New Roman"/>
                <a:cs typeface="Times New Roman"/>
                <a:sym typeface="Times New Roman"/>
              </a:rPr>
              <a:t>Trend Of Energy Consumption During Holidays</a:t>
            </a:r>
            <a:endParaRPr sz="6034" dirty="0">
              <a:solidFill>
                <a:schemeClr val="dk1"/>
              </a:solidFill>
              <a:latin typeface="Times New Roman"/>
              <a:ea typeface="Times New Roman"/>
              <a:cs typeface="Times New Roman"/>
              <a:sym typeface="Times New Roman"/>
            </a:endParaRPr>
          </a:p>
        </p:txBody>
      </p:sp>
      <p:pic>
        <p:nvPicPr>
          <p:cNvPr id="216" name="Google Shape;216;p35"/>
          <p:cNvPicPr preferRelativeResize="0"/>
          <p:nvPr/>
        </p:nvPicPr>
        <p:blipFill>
          <a:blip r:embed="rId3">
            <a:alphaModFix/>
          </a:blip>
          <a:stretch>
            <a:fillRect/>
          </a:stretch>
        </p:blipFill>
        <p:spPr>
          <a:xfrm>
            <a:off x="398338" y="928175"/>
            <a:ext cx="8523362" cy="3913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2" name="Google Shape;222;p36"/>
          <p:cNvSpPr txBox="1">
            <a:spLocks noGrp="1"/>
          </p:cNvSpPr>
          <p:nvPr>
            <p:ph type="subTitle" idx="1"/>
          </p:nvPr>
        </p:nvSpPr>
        <p:spPr>
          <a:xfrm>
            <a:off x="326750" y="-8680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Cat Plots</a:t>
            </a:r>
            <a:endParaRPr sz="4216">
              <a:solidFill>
                <a:schemeClr val="dk1"/>
              </a:solidFill>
              <a:latin typeface="Times New Roman"/>
              <a:ea typeface="Times New Roman"/>
              <a:cs typeface="Times New Roman"/>
              <a:sym typeface="Times New Roman"/>
            </a:endParaRPr>
          </a:p>
        </p:txBody>
      </p:sp>
      <p:pic>
        <p:nvPicPr>
          <p:cNvPr id="223" name="Google Shape;223;p36"/>
          <p:cNvPicPr preferRelativeResize="0"/>
          <p:nvPr/>
        </p:nvPicPr>
        <p:blipFill>
          <a:blip r:embed="rId4">
            <a:alphaModFix/>
          </a:blip>
          <a:stretch>
            <a:fillRect/>
          </a:stretch>
        </p:blipFill>
        <p:spPr>
          <a:xfrm>
            <a:off x="667350" y="571075"/>
            <a:ext cx="8119549" cy="2247500"/>
          </a:xfrm>
          <a:prstGeom prst="rect">
            <a:avLst/>
          </a:prstGeom>
          <a:noFill/>
          <a:ln>
            <a:noFill/>
          </a:ln>
        </p:spPr>
      </p:pic>
      <p:pic>
        <p:nvPicPr>
          <p:cNvPr id="224" name="Google Shape;224;p36"/>
          <p:cNvPicPr preferRelativeResize="0"/>
          <p:nvPr/>
        </p:nvPicPr>
        <p:blipFill>
          <a:blip r:embed="rId5">
            <a:alphaModFix/>
          </a:blip>
          <a:stretch>
            <a:fillRect/>
          </a:stretch>
        </p:blipFill>
        <p:spPr>
          <a:xfrm>
            <a:off x="667350" y="2944375"/>
            <a:ext cx="8119549" cy="212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Google Shape;230;p37"/>
          <p:cNvSpPr txBox="1">
            <a:spLocks noGrp="1"/>
          </p:cNvSpPr>
          <p:nvPr>
            <p:ph type="subTitle" idx="1"/>
          </p:nvPr>
        </p:nvSpPr>
        <p:spPr>
          <a:xfrm>
            <a:off x="477400" y="1208050"/>
            <a:ext cx="7024200" cy="25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10">
              <a:solidFill>
                <a:schemeClr val="lt1"/>
              </a:solidFill>
              <a:latin typeface="Times New Roman"/>
              <a:ea typeface="Times New Roman"/>
              <a:cs typeface="Times New Roman"/>
              <a:sym typeface="Times New Roman"/>
            </a:endParaRPr>
          </a:p>
        </p:txBody>
      </p:sp>
      <p:pic>
        <p:nvPicPr>
          <p:cNvPr id="231" name="Google Shape;231;p37"/>
          <p:cNvPicPr preferRelativeResize="0"/>
          <p:nvPr/>
        </p:nvPicPr>
        <p:blipFill>
          <a:blip r:embed="rId4">
            <a:alphaModFix/>
          </a:blip>
          <a:stretch>
            <a:fillRect/>
          </a:stretch>
        </p:blipFill>
        <p:spPr>
          <a:xfrm>
            <a:off x="183588" y="187475"/>
            <a:ext cx="8776825" cy="2418850"/>
          </a:xfrm>
          <a:prstGeom prst="rect">
            <a:avLst/>
          </a:prstGeom>
          <a:noFill/>
          <a:ln>
            <a:noFill/>
          </a:ln>
        </p:spPr>
      </p:pic>
      <p:pic>
        <p:nvPicPr>
          <p:cNvPr id="232" name="Google Shape;232;p37"/>
          <p:cNvPicPr preferRelativeResize="0"/>
          <p:nvPr/>
        </p:nvPicPr>
        <p:blipFill>
          <a:blip r:embed="rId5">
            <a:alphaModFix/>
          </a:blip>
          <a:stretch>
            <a:fillRect/>
          </a:stretch>
        </p:blipFill>
        <p:spPr>
          <a:xfrm>
            <a:off x="183588" y="2816200"/>
            <a:ext cx="8776825" cy="2201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0" y="-159900"/>
            <a:ext cx="9144000" cy="5143500"/>
          </a:xfrm>
          <a:prstGeom prst="rect">
            <a:avLst/>
          </a:prstGeom>
          <a:noFill/>
          <a:ln>
            <a:noFill/>
          </a:ln>
        </p:spPr>
      </p:pic>
      <p:sp>
        <p:nvSpPr>
          <p:cNvPr id="238" name="Google Shape;238;p38"/>
          <p:cNvSpPr txBox="1">
            <a:spLocks noGrp="1"/>
          </p:cNvSpPr>
          <p:nvPr>
            <p:ph type="subTitle" idx="1"/>
          </p:nvPr>
        </p:nvSpPr>
        <p:spPr>
          <a:xfrm>
            <a:off x="198775" y="-15990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Violin Plot</a:t>
            </a:r>
            <a:endParaRPr sz="4216">
              <a:solidFill>
                <a:schemeClr val="dk1"/>
              </a:solidFill>
              <a:latin typeface="Times New Roman"/>
              <a:ea typeface="Times New Roman"/>
              <a:cs typeface="Times New Roman"/>
              <a:sym typeface="Times New Roman"/>
            </a:endParaRPr>
          </a:p>
        </p:txBody>
      </p:sp>
      <p:pic>
        <p:nvPicPr>
          <p:cNvPr id="239" name="Google Shape;239;p38"/>
          <p:cNvPicPr preferRelativeResize="0"/>
          <p:nvPr/>
        </p:nvPicPr>
        <p:blipFill>
          <a:blip r:embed="rId4">
            <a:alphaModFix/>
          </a:blip>
          <a:stretch>
            <a:fillRect/>
          </a:stretch>
        </p:blipFill>
        <p:spPr>
          <a:xfrm>
            <a:off x="782000" y="2832275"/>
            <a:ext cx="7579999" cy="2231350"/>
          </a:xfrm>
          <a:prstGeom prst="rect">
            <a:avLst/>
          </a:prstGeom>
          <a:noFill/>
          <a:ln>
            <a:noFill/>
          </a:ln>
        </p:spPr>
      </p:pic>
      <p:pic>
        <p:nvPicPr>
          <p:cNvPr id="240" name="Google Shape;240;p38"/>
          <p:cNvPicPr preferRelativeResize="0"/>
          <p:nvPr/>
        </p:nvPicPr>
        <p:blipFill>
          <a:blip r:embed="rId5">
            <a:alphaModFix/>
          </a:blip>
          <a:stretch>
            <a:fillRect/>
          </a:stretch>
        </p:blipFill>
        <p:spPr>
          <a:xfrm>
            <a:off x="810575" y="514350"/>
            <a:ext cx="7522851" cy="223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46" name="Google Shape;246;p39"/>
          <p:cNvPicPr preferRelativeResize="0"/>
          <p:nvPr/>
        </p:nvPicPr>
        <p:blipFill>
          <a:blip r:embed="rId4">
            <a:alphaModFix/>
          </a:blip>
          <a:stretch>
            <a:fillRect/>
          </a:stretch>
        </p:blipFill>
        <p:spPr>
          <a:xfrm>
            <a:off x="67277" y="0"/>
            <a:ext cx="9036723" cy="2679700"/>
          </a:xfrm>
          <a:prstGeom prst="rect">
            <a:avLst/>
          </a:prstGeom>
          <a:noFill/>
          <a:ln>
            <a:noFill/>
          </a:ln>
        </p:spPr>
      </p:pic>
      <p:pic>
        <p:nvPicPr>
          <p:cNvPr id="247" name="Google Shape;247;p39"/>
          <p:cNvPicPr preferRelativeResize="0"/>
          <p:nvPr/>
        </p:nvPicPr>
        <p:blipFill>
          <a:blip r:embed="rId5">
            <a:alphaModFix/>
          </a:blip>
          <a:stretch>
            <a:fillRect/>
          </a:stretch>
        </p:blipFill>
        <p:spPr>
          <a:xfrm>
            <a:off x="67275" y="2651750"/>
            <a:ext cx="9053850" cy="2491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40"/>
          <p:cNvPicPr preferRelativeResize="0"/>
          <p:nvPr/>
        </p:nvPicPr>
        <p:blipFill>
          <a:blip r:embed="rId3">
            <a:alphaModFix/>
          </a:blip>
          <a:stretch>
            <a:fillRect/>
          </a:stretch>
        </p:blipFill>
        <p:spPr>
          <a:xfrm>
            <a:off x="0" y="45725"/>
            <a:ext cx="9144000" cy="5143500"/>
          </a:xfrm>
          <a:prstGeom prst="rect">
            <a:avLst/>
          </a:prstGeom>
          <a:noFill/>
          <a:ln>
            <a:noFill/>
          </a:ln>
        </p:spPr>
      </p:pic>
      <p:sp>
        <p:nvSpPr>
          <p:cNvPr id="253" name="Google Shape;253;p40"/>
          <p:cNvSpPr txBox="1">
            <a:spLocks noGrp="1"/>
          </p:cNvSpPr>
          <p:nvPr>
            <p:ph type="subTitle" idx="1"/>
          </p:nvPr>
        </p:nvSpPr>
        <p:spPr>
          <a:xfrm>
            <a:off x="312675" y="4572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Moving Average</a:t>
            </a:r>
            <a:endParaRPr sz="4216">
              <a:solidFill>
                <a:schemeClr val="dk1"/>
              </a:solidFill>
              <a:latin typeface="Times New Roman"/>
              <a:ea typeface="Times New Roman"/>
              <a:cs typeface="Times New Roman"/>
              <a:sym typeface="Times New Roman"/>
            </a:endParaRPr>
          </a:p>
        </p:txBody>
      </p:sp>
      <p:pic>
        <p:nvPicPr>
          <p:cNvPr id="254" name="Google Shape;254;p40"/>
          <p:cNvPicPr preferRelativeResize="0"/>
          <p:nvPr/>
        </p:nvPicPr>
        <p:blipFill>
          <a:blip r:embed="rId4">
            <a:alphaModFix/>
          </a:blip>
          <a:stretch>
            <a:fillRect/>
          </a:stretch>
        </p:blipFill>
        <p:spPr>
          <a:xfrm>
            <a:off x="0" y="1045587"/>
            <a:ext cx="9144003" cy="36924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0" name="Google Shape;260;p41"/>
          <p:cNvSpPr txBox="1">
            <a:spLocks noGrp="1"/>
          </p:cNvSpPr>
          <p:nvPr>
            <p:ph type="subTitle" idx="1"/>
          </p:nvPr>
        </p:nvSpPr>
        <p:spPr>
          <a:xfrm>
            <a:off x="232675" y="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Time Series Decomposition </a:t>
            </a:r>
            <a:endParaRPr sz="4216">
              <a:solidFill>
                <a:schemeClr val="dk1"/>
              </a:solidFill>
              <a:latin typeface="Times New Roman"/>
              <a:ea typeface="Times New Roman"/>
              <a:cs typeface="Times New Roman"/>
              <a:sym typeface="Times New Roman"/>
            </a:endParaRPr>
          </a:p>
        </p:txBody>
      </p:sp>
      <p:pic>
        <p:nvPicPr>
          <p:cNvPr id="261" name="Google Shape;261;p41"/>
          <p:cNvPicPr preferRelativeResize="0"/>
          <p:nvPr/>
        </p:nvPicPr>
        <p:blipFill>
          <a:blip r:embed="rId4">
            <a:alphaModFix/>
          </a:blip>
          <a:stretch>
            <a:fillRect/>
          </a:stretch>
        </p:blipFill>
        <p:spPr>
          <a:xfrm>
            <a:off x="0" y="768838"/>
            <a:ext cx="9144000" cy="360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5"/>
          <p:cNvSpPr txBox="1">
            <a:spLocks noGrp="1"/>
          </p:cNvSpPr>
          <p:nvPr>
            <p:ph type="subTitle" idx="1"/>
          </p:nvPr>
        </p:nvSpPr>
        <p:spPr>
          <a:xfrm>
            <a:off x="480300" y="145575"/>
            <a:ext cx="6627900" cy="792600"/>
          </a:xfrm>
          <a:prstGeom prst="rect">
            <a:avLst/>
          </a:prstGeom>
        </p:spPr>
        <p:txBody>
          <a:bodyPr spcFirstLastPara="1" wrap="square" lIns="91425" tIns="91425" rIns="91425" bIns="91425" anchor="t" anchorCtr="0">
            <a:normAutofit fontScale="40000" lnSpcReduction="10000"/>
          </a:bodyPr>
          <a:lstStyle/>
          <a:p>
            <a:pPr marL="0" lvl="0" indent="0" algn="l" rtl="0">
              <a:lnSpc>
                <a:spcPct val="115000"/>
              </a:lnSpc>
              <a:spcBef>
                <a:spcPts val="0"/>
              </a:spcBef>
              <a:spcAft>
                <a:spcPts val="0"/>
              </a:spcAft>
              <a:buClr>
                <a:schemeClr val="dk1"/>
              </a:buClr>
              <a:buSzPts val="275"/>
              <a:buFont typeface="Arial"/>
              <a:buNone/>
            </a:pPr>
            <a:r>
              <a:rPr lang="en-GB" sz="10500">
                <a:solidFill>
                  <a:srgbClr val="FFFFFF"/>
                </a:solidFill>
                <a:latin typeface="Times New Roman"/>
                <a:ea typeface="Times New Roman"/>
                <a:cs typeface="Times New Roman"/>
                <a:sym typeface="Times New Roman"/>
              </a:rPr>
              <a:t>PROJECT FLOW : </a:t>
            </a:r>
            <a:endParaRPr sz="10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1840500" y="814450"/>
            <a:ext cx="5463000" cy="3907200"/>
          </a:xfrm>
          <a:prstGeom prst="rect">
            <a:avLst/>
          </a:prstGeom>
          <a:solidFill>
            <a:schemeClr val="dk1"/>
          </a:solidFill>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1"/>
              </a:buClr>
              <a:buSzPts val="1800"/>
              <a:buFont typeface="Times New Roman"/>
              <a:buAutoNum type="arabicPeriod"/>
            </a:pPr>
            <a:r>
              <a:rPr lang="en-GB" sz="1800" dirty="0">
                <a:solidFill>
                  <a:schemeClr val="lt1"/>
                </a:solidFill>
                <a:latin typeface="Times New Roman"/>
                <a:ea typeface="Times New Roman"/>
                <a:cs typeface="Times New Roman"/>
                <a:sym typeface="Times New Roman"/>
              </a:rPr>
              <a:t>Understanding the problem statement</a:t>
            </a:r>
            <a:endParaRPr sz="1800" dirty="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AutoNum type="arabicPeriod"/>
            </a:pPr>
            <a:r>
              <a:rPr lang="en-GB" sz="1800" dirty="0">
                <a:solidFill>
                  <a:schemeClr val="lt1"/>
                </a:solidFill>
                <a:latin typeface="Times New Roman"/>
                <a:ea typeface="Times New Roman"/>
                <a:cs typeface="Times New Roman"/>
                <a:sym typeface="Times New Roman"/>
              </a:rPr>
              <a:t>EDA (</a:t>
            </a:r>
            <a:r>
              <a:rPr lang="en-GB" sz="1810" dirty="0">
                <a:solidFill>
                  <a:schemeClr val="lt1"/>
                </a:solidFill>
                <a:latin typeface="Times New Roman"/>
                <a:ea typeface="Times New Roman"/>
                <a:cs typeface="Times New Roman"/>
                <a:sym typeface="Times New Roman"/>
              </a:rPr>
              <a:t>Exploratory Data Analysis)</a:t>
            </a:r>
            <a:endParaRPr sz="12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Data Pre-processing</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Data cleaning </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Visualization</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Weekday, holiday and seasonal Trend</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Outlier Detection</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Outlier Removal</a:t>
            </a:r>
            <a:endParaRPr sz="1800" dirty="0">
              <a:solidFill>
                <a:schemeClr val="lt1"/>
              </a:solidFill>
              <a:latin typeface="Times New Roman"/>
              <a:ea typeface="Times New Roman"/>
              <a:cs typeface="Times New Roman"/>
              <a:sym typeface="Times New Roman"/>
            </a:endParaRPr>
          </a:p>
          <a:p>
            <a:pPr marL="114300" lvl="0" indent="0" algn="l" rtl="0">
              <a:lnSpc>
                <a:spcPct val="115000"/>
              </a:lnSpc>
              <a:spcBef>
                <a:spcPts val="0"/>
              </a:spcBef>
              <a:spcAft>
                <a:spcPts val="0"/>
              </a:spcAft>
              <a:buClr>
                <a:schemeClr val="lt1"/>
              </a:buClr>
              <a:buSzPts val="1800"/>
            </a:pPr>
            <a:r>
              <a:rPr lang="en-GB" sz="1800">
                <a:solidFill>
                  <a:schemeClr val="lt1"/>
                </a:solidFill>
                <a:latin typeface="Times New Roman"/>
                <a:ea typeface="Times New Roman"/>
                <a:cs typeface="Times New Roman"/>
                <a:sym typeface="Times New Roman"/>
              </a:rPr>
              <a:t>3.  Model </a:t>
            </a:r>
            <a:r>
              <a:rPr lang="en-GB" sz="1800" dirty="0">
                <a:solidFill>
                  <a:schemeClr val="lt1"/>
                </a:solidFill>
                <a:latin typeface="Times New Roman"/>
                <a:ea typeface="Times New Roman"/>
                <a:cs typeface="Times New Roman"/>
                <a:sym typeface="Times New Roman"/>
              </a:rPr>
              <a:t>Building </a:t>
            </a: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5 Models</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Choosing The Final Model </a:t>
            </a:r>
            <a:endParaRPr sz="1800" dirty="0">
              <a:solidFill>
                <a:schemeClr val="lt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GB" sz="1800" dirty="0">
                <a:solidFill>
                  <a:schemeClr val="lt1"/>
                </a:solidFill>
                <a:latin typeface="Times New Roman"/>
                <a:ea typeface="Times New Roman"/>
                <a:cs typeface="Times New Roman"/>
                <a:sym typeface="Times New Roman"/>
              </a:rPr>
              <a:t>	→ Forecast For Next 30 Days</a:t>
            </a:r>
            <a:endParaRPr sz="1800" dirty="0">
              <a:solidFill>
                <a:schemeClr val="lt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lt1"/>
              </a:buClr>
              <a:buSzPts val="1800"/>
              <a:buFont typeface="Times New Roman"/>
              <a:buAutoNum type="arabicPeriod"/>
            </a:pPr>
            <a:r>
              <a:rPr lang="en-GB" sz="1800" dirty="0">
                <a:solidFill>
                  <a:schemeClr val="lt1"/>
                </a:solidFill>
                <a:latin typeface="Times New Roman"/>
                <a:ea typeface="Times New Roman"/>
                <a:cs typeface="Times New Roman"/>
                <a:sym typeface="Times New Roman"/>
              </a:rPr>
              <a:t>Model Deployment</a:t>
            </a:r>
            <a:endParaRPr sz="1800" dirty="0">
              <a:solidFill>
                <a:schemeClr val="l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7" name="Google Shape;267;p42"/>
          <p:cNvSpPr txBox="1">
            <a:spLocks noGrp="1"/>
          </p:cNvSpPr>
          <p:nvPr>
            <p:ph type="subTitle" idx="1"/>
          </p:nvPr>
        </p:nvSpPr>
        <p:spPr>
          <a:xfrm>
            <a:off x="172375" y="118050"/>
            <a:ext cx="4548300" cy="99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Outlier Detection </a:t>
            </a:r>
            <a:endParaRPr sz="4216">
              <a:solidFill>
                <a:schemeClr val="dk1"/>
              </a:solidFill>
              <a:latin typeface="Times New Roman"/>
              <a:ea typeface="Times New Roman"/>
              <a:cs typeface="Times New Roman"/>
              <a:sym typeface="Times New Roman"/>
            </a:endParaRPr>
          </a:p>
        </p:txBody>
      </p:sp>
      <p:pic>
        <p:nvPicPr>
          <p:cNvPr id="268" name="Google Shape;268;p42"/>
          <p:cNvPicPr preferRelativeResize="0"/>
          <p:nvPr/>
        </p:nvPicPr>
        <p:blipFill>
          <a:blip r:embed="rId4">
            <a:alphaModFix/>
          </a:blip>
          <a:stretch>
            <a:fillRect/>
          </a:stretch>
        </p:blipFill>
        <p:spPr>
          <a:xfrm>
            <a:off x="130163" y="1377750"/>
            <a:ext cx="8883677" cy="308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74" name="Google Shape;274;p43"/>
          <p:cNvPicPr preferRelativeResize="0"/>
          <p:nvPr/>
        </p:nvPicPr>
        <p:blipFill>
          <a:blip r:embed="rId4">
            <a:alphaModFix/>
          </a:blip>
          <a:stretch>
            <a:fillRect/>
          </a:stretch>
        </p:blipFill>
        <p:spPr>
          <a:xfrm>
            <a:off x="290450" y="1084538"/>
            <a:ext cx="8563100" cy="2974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0" y="35525"/>
            <a:ext cx="9144000" cy="5143500"/>
          </a:xfrm>
          <a:prstGeom prst="rect">
            <a:avLst/>
          </a:prstGeom>
          <a:noFill/>
          <a:ln>
            <a:noFill/>
          </a:ln>
        </p:spPr>
      </p:pic>
      <p:sp>
        <p:nvSpPr>
          <p:cNvPr id="280" name="Google Shape;280;p44"/>
          <p:cNvSpPr txBox="1">
            <a:spLocks noGrp="1"/>
          </p:cNvSpPr>
          <p:nvPr>
            <p:ph type="subTitle" idx="1"/>
          </p:nvPr>
        </p:nvSpPr>
        <p:spPr>
          <a:xfrm>
            <a:off x="305375" y="35525"/>
            <a:ext cx="6627900" cy="214723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GB" sz="3200" dirty="0">
                <a:solidFill>
                  <a:schemeClr val="dk1"/>
                </a:solidFill>
                <a:latin typeface="Times New Roman"/>
                <a:ea typeface="Times New Roman"/>
                <a:cs typeface="Times New Roman"/>
                <a:sym typeface="Times New Roman"/>
              </a:rPr>
              <a:t>Outlier </a:t>
            </a:r>
          </a:p>
          <a:p>
            <a:pPr marL="0" lvl="0" indent="0" algn="l" rtl="0">
              <a:spcBef>
                <a:spcPts val="0"/>
              </a:spcBef>
              <a:spcAft>
                <a:spcPts val="0"/>
              </a:spcAft>
              <a:buClr>
                <a:schemeClr val="dk1"/>
              </a:buClr>
              <a:buSzPts val="1100"/>
              <a:buFont typeface="Arial"/>
              <a:buNone/>
            </a:pPr>
            <a:r>
              <a:rPr lang="en-GB" sz="3200" dirty="0">
                <a:solidFill>
                  <a:schemeClr val="dk1"/>
                </a:solidFill>
                <a:latin typeface="Times New Roman"/>
                <a:ea typeface="Times New Roman"/>
                <a:cs typeface="Times New Roman"/>
                <a:sym typeface="Times New Roman"/>
              </a:rPr>
              <a:t>Removal</a:t>
            </a:r>
            <a:endParaRPr sz="32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A331383-8147-B56E-8AE7-5BE764954E84}"/>
              </a:ext>
            </a:extLst>
          </p:cNvPr>
          <p:cNvPicPr>
            <a:picLocks noChangeAspect="1"/>
          </p:cNvPicPr>
          <p:nvPr/>
        </p:nvPicPr>
        <p:blipFill>
          <a:blip r:embed="rId4"/>
          <a:stretch>
            <a:fillRect/>
          </a:stretch>
        </p:blipFill>
        <p:spPr>
          <a:xfrm>
            <a:off x="2872249" y="102200"/>
            <a:ext cx="6172200" cy="50101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MODEL BUILDING </a:t>
            </a:r>
            <a:endParaRPr u="sng"/>
          </a:p>
        </p:txBody>
      </p:sp>
      <p:sp>
        <p:nvSpPr>
          <p:cNvPr id="287" name="Google Shape;287;p45"/>
          <p:cNvSpPr txBox="1">
            <a:spLocks noGrp="1"/>
          </p:cNvSpPr>
          <p:nvPr>
            <p:ph type="title"/>
          </p:nvPr>
        </p:nvSpPr>
        <p:spPr>
          <a:xfrm>
            <a:off x="311700" y="13090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PHASE - 2</a:t>
            </a:r>
            <a:endParaRPr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subTitle" idx="1"/>
          </p:nvPr>
        </p:nvSpPr>
        <p:spPr>
          <a:xfrm>
            <a:off x="501775" y="338850"/>
            <a:ext cx="6627900" cy="792600"/>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GB" sz="10500" u="sng" dirty="0">
                <a:solidFill>
                  <a:srgbClr val="FFFFFF"/>
                </a:solidFill>
                <a:latin typeface="Times New Roman"/>
                <a:ea typeface="Times New Roman"/>
                <a:cs typeface="Times New Roman"/>
                <a:sym typeface="Times New Roman"/>
              </a:rPr>
              <a:t>MODELS BUILT:</a:t>
            </a:r>
            <a:endParaRPr sz="10500" u="sng"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3557" dirty="0">
                <a:solidFill>
                  <a:schemeClr val="lt1"/>
                </a:solidFill>
                <a:latin typeface="Times New Roman"/>
                <a:ea typeface="Times New Roman"/>
                <a:cs typeface="Times New Roman"/>
                <a:sym typeface="Times New Roman"/>
              </a:rPr>
              <a:t>:</a:t>
            </a:r>
            <a:endParaRPr sz="3557" dirty="0">
              <a:solidFill>
                <a:schemeClr val="lt1"/>
              </a:solidFill>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75D83245-A0B8-CBEB-EDC0-DF5E8FDC7D60}"/>
              </a:ext>
            </a:extLst>
          </p:cNvPr>
          <p:cNvSpPr txBox="1"/>
          <p:nvPr/>
        </p:nvSpPr>
        <p:spPr>
          <a:xfrm>
            <a:off x="1743739" y="1131450"/>
            <a:ext cx="4646428" cy="3416320"/>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1. PROPHET MODEL</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2. DEEP NEURAL NETWORK</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3. XGBOOST </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4. LINEAR REGRESSION</a:t>
            </a:r>
          </a:p>
          <a:p>
            <a:pPr marL="457200" indent="-457200">
              <a:buAutoNum type="arabicPeriod"/>
            </a:pP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5. RANDOM FOREST</a:t>
            </a:r>
            <a:endParaRPr lang="en-I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47"/>
          <p:cNvSpPr txBox="1"/>
          <p:nvPr/>
        </p:nvSpPr>
        <p:spPr>
          <a:xfrm>
            <a:off x="152400" y="0"/>
            <a:ext cx="8651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400">
                <a:solidFill>
                  <a:schemeClr val="dk1"/>
                </a:solidFill>
                <a:latin typeface="Times New Roman"/>
                <a:ea typeface="Times New Roman"/>
                <a:cs typeface="Times New Roman"/>
                <a:sym typeface="Times New Roman"/>
              </a:rPr>
              <a:t>Splitting the data set</a:t>
            </a:r>
            <a:endParaRPr sz="3400">
              <a:solidFill>
                <a:schemeClr val="dk1"/>
              </a:solidFill>
              <a:latin typeface="Times New Roman"/>
              <a:ea typeface="Times New Roman"/>
              <a:cs typeface="Times New Roman"/>
              <a:sym typeface="Times New Roman"/>
            </a:endParaRPr>
          </a:p>
        </p:txBody>
      </p:sp>
      <p:pic>
        <p:nvPicPr>
          <p:cNvPr id="300" name="Google Shape;300;p47"/>
          <p:cNvPicPr preferRelativeResize="0"/>
          <p:nvPr/>
        </p:nvPicPr>
        <p:blipFill>
          <a:blip r:embed="rId3">
            <a:alphaModFix/>
          </a:blip>
          <a:stretch>
            <a:fillRect/>
          </a:stretch>
        </p:blipFill>
        <p:spPr>
          <a:xfrm>
            <a:off x="152400" y="4405509"/>
            <a:ext cx="1657350" cy="561975"/>
          </a:xfrm>
          <a:prstGeom prst="rect">
            <a:avLst/>
          </a:prstGeom>
          <a:noFill/>
          <a:ln>
            <a:noFill/>
          </a:ln>
        </p:spPr>
      </p:pic>
      <p:pic>
        <p:nvPicPr>
          <p:cNvPr id="11266" name="Picture 2">
            <a:extLst>
              <a:ext uri="{FF2B5EF4-FFF2-40B4-BE49-F238E27FC236}">
                <a16:creationId xmlns:a16="http://schemas.microsoft.com/office/drawing/2014/main" id="{DA495A0A-590A-31E0-4C1E-FFC8B13A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4713"/>
            <a:ext cx="9144000" cy="33924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ctrTitle" idx="4294967295"/>
          </p:nvPr>
        </p:nvSpPr>
        <p:spPr>
          <a:xfrm>
            <a:off x="1431750" y="1469525"/>
            <a:ext cx="6280500" cy="957900"/>
          </a:xfrm>
          <a:prstGeom prst="rect">
            <a:avLst/>
          </a:prstGeom>
        </p:spPr>
        <p:txBody>
          <a:bodyPr spcFirstLastPara="1" wrap="square" lIns="91425" tIns="91425" rIns="91425" bIns="91425" anchor="t" anchorCtr="0">
            <a:normAutofit/>
          </a:bodyPr>
          <a:lstStyle/>
          <a:p>
            <a:pPr marL="457200" lvl="0" indent="-495300" algn="l" rtl="0">
              <a:spcBef>
                <a:spcPts val="0"/>
              </a:spcBef>
              <a:spcAft>
                <a:spcPts val="0"/>
              </a:spcAft>
              <a:buSzPts val="4200"/>
              <a:buFont typeface="Times New Roman"/>
              <a:buAutoNum type="arabicPeriod"/>
            </a:pPr>
            <a:r>
              <a:rPr lang="en-GB" sz="4200">
                <a:latin typeface="Times New Roman"/>
                <a:ea typeface="Times New Roman"/>
                <a:cs typeface="Times New Roman"/>
                <a:sym typeface="Times New Roman"/>
              </a:rPr>
              <a:t>PROPHET MODEL</a:t>
            </a:r>
            <a:endParaRPr sz="4200">
              <a:latin typeface="Times New Roman"/>
              <a:ea typeface="Times New Roman"/>
              <a:cs typeface="Times New Roman"/>
              <a:sym typeface="Times New Roman"/>
            </a:endParaRPr>
          </a:p>
        </p:txBody>
      </p:sp>
      <p:sp>
        <p:nvSpPr>
          <p:cNvPr id="306" name="Google Shape;306;p48"/>
          <p:cNvSpPr txBox="1"/>
          <p:nvPr/>
        </p:nvSpPr>
        <p:spPr>
          <a:xfrm>
            <a:off x="1320350" y="2571750"/>
            <a:ext cx="620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rPr>
              <a:t>Prophet is an open-source library for univariate (one variable) time series forecasting developed by Facebook. It works best with time series that have strong seasonal effects and several seasons of historical data.</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9"/>
          <p:cNvPicPr preferRelativeResize="0"/>
          <p:nvPr/>
        </p:nvPicPr>
        <p:blipFill>
          <a:blip r:embed="rId3">
            <a:alphaModFix/>
          </a:blip>
          <a:stretch>
            <a:fillRect/>
          </a:stretch>
        </p:blipFill>
        <p:spPr>
          <a:xfrm>
            <a:off x="1938825" y="4527725"/>
            <a:ext cx="4175850" cy="509250"/>
          </a:xfrm>
          <a:prstGeom prst="rect">
            <a:avLst/>
          </a:prstGeom>
          <a:noFill/>
          <a:ln>
            <a:noFill/>
          </a:ln>
        </p:spPr>
      </p:pic>
      <p:pic>
        <p:nvPicPr>
          <p:cNvPr id="312" name="Google Shape;312;p49"/>
          <p:cNvPicPr preferRelativeResize="0"/>
          <p:nvPr/>
        </p:nvPicPr>
        <p:blipFill>
          <a:blip r:embed="rId4">
            <a:alphaModFix/>
          </a:blip>
          <a:stretch>
            <a:fillRect/>
          </a:stretch>
        </p:blipFill>
        <p:spPr>
          <a:xfrm>
            <a:off x="152400" y="643900"/>
            <a:ext cx="8839198" cy="3545473"/>
          </a:xfrm>
          <a:prstGeom prst="rect">
            <a:avLst/>
          </a:prstGeom>
          <a:noFill/>
          <a:ln>
            <a:noFill/>
          </a:ln>
        </p:spPr>
      </p:pic>
      <p:pic>
        <p:nvPicPr>
          <p:cNvPr id="313" name="Google Shape;313;p49"/>
          <p:cNvPicPr preferRelativeResize="0"/>
          <p:nvPr/>
        </p:nvPicPr>
        <p:blipFill>
          <a:blip r:embed="rId5">
            <a:alphaModFix/>
          </a:blip>
          <a:stretch>
            <a:fillRect/>
          </a:stretch>
        </p:blipFill>
        <p:spPr>
          <a:xfrm>
            <a:off x="33486" y="4527725"/>
            <a:ext cx="1905339" cy="5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0"/>
          <p:cNvPicPr preferRelativeResize="0"/>
          <p:nvPr/>
        </p:nvPicPr>
        <p:blipFill>
          <a:blip r:embed="rId3">
            <a:alphaModFix/>
          </a:blip>
          <a:stretch>
            <a:fillRect/>
          </a:stretch>
        </p:blipFill>
        <p:spPr>
          <a:xfrm>
            <a:off x="719988" y="152400"/>
            <a:ext cx="7704032"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51"/>
          <p:cNvPicPr preferRelativeResize="0"/>
          <p:nvPr/>
        </p:nvPicPr>
        <p:blipFill>
          <a:blip r:embed="rId3">
            <a:alphaModFix/>
          </a:blip>
          <a:stretch>
            <a:fillRect/>
          </a:stretch>
        </p:blipFill>
        <p:spPr>
          <a:xfrm>
            <a:off x="106675" y="1146825"/>
            <a:ext cx="8839202" cy="298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u="sng"/>
              <a:t>EXPLORATORY DATA ANALYSIS (EDA)</a:t>
            </a:r>
            <a:endParaRPr u="sng"/>
          </a:p>
        </p:txBody>
      </p:sp>
      <p:sp>
        <p:nvSpPr>
          <p:cNvPr id="77" name="Google Shape;77;p16"/>
          <p:cNvSpPr txBox="1">
            <a:spLocks noGrp="1"/>
          </p:cNvSpPr>
          <p:nvPr>
            <p:ph type="title"/>
          </p:nvPr>
        </p:nvSpPr>
        <p:spPr>
          <a:xfrm>
            <a:off x="311700" y="120797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PHASE - 1</a:t>
            </a:r>
            <a:endParaRPr u="sng"/>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p:nvPr/>
        </p:nvSpPr>
        <p:spPr>
          <a:xfrm>
            <a:off x="1116300" y="1676150"/>
            <a:ext cx="6911400" cy="821733"/>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GB" sz="3600" dirty="0">
                <a:solidFill>
                  <a:schemeClr val="dk1"/>
                </a:solidFill>
                <a:latin typeface="Times New Roman"/>
                <a:ea typeface="Times New Roman"/>
                <a:cs typeface="Times New Roman"/>
                <a:sym typeface="Times New Roman"/>
              </a:rPr>
              <a:t>2. DEEP NEURAL NETWORK</a:t>
            </a:r>
            <a:endParaRPr sz="3200" dirty="0"/>
          </a:p>
        </p:txBody>
      </p:sp>
      <p:sp>
        <p:nvSpPr>
          <p:cNvPr id="413" name="Google Shape;413;p64"/>
          <p:cNvSpPr txBox="1"/>
          <p:nvPr/>
        </p:nvSpPr>
        <p:spPr>
          <a:xfrm>
            <a:off x="594325" y="2736525"/>
            <a:ext cx="8286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dk1"/>
                </a:solidFill>
              </a:rPr>
              <a:t>The Deep Learning framework we are using is </a:t>
            </a:r>
            <a:r>
              <a:rPr lang="en-GB" dirty="0" err="1">
                <a:solidFill>
                  <a:schemeClr val="dk1"/>
                </a:solidFill>
              </a:rPr>
              <a:t>Tensorflow</a:t>
            </a:r>
            <a:r>
              <a:rPr lang="en-GB" dirty="0">
                <a:solidFill>
                  <a:schemeClr val="dk1"/>
                </a:solidFill>
              </a:rPr>
              <a:t>. Before feeding the data into Neural Network, we have to do some modification to the data so they can be accepted by the model.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We are going to use windowing technique which basically group the data into feature and label. The label will be the next value. You can take a look at the next few cells to give an idea what we are going to do</a:t>
            </a:r>
            <a:endParaRPr dirty="0">
              <a:solidFill>
                <a:schemeClr val="dk1"/>
              </a:solidFill>
            </a:endParaRPr>
          </a:p>
        </p:txBody>
      </p:sp>
    </p:spTree>
    <p:extLst>
      <p:ext uri="{BB962C8B-B14F-4D97-AF65-F5344CB8AC3E}">
        <p14:creationId xmlns:p14="http://schemas.microsoft.com/office/powerpoint/2010/main" val="949822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3" name="Picture 2">
            <a:extLst>
              <a:ext uri="{FF2B5EF4-FFF2-40B4-BE49-F238E27FC236}">
                <a16:creationId xmlns:a16="http://schemas.microsoft.com/office/drawing/2014/main" id="{3CECA017-4071-96DA-B7B9-8B7BF2FC7120}"/>
              </a:ext>
            </a:extLst>
          </p:cNvPr>
          <p:cNvPicPr>
            <a:picLocks noChangeAspect="1"/>
          </p:cNvPicPr>
          <p:nvPr/>
        </p:nvPicPr>
        <p:blipFill>
          <a:blip r:embed="rId3"/>
          <a:stretch>
            <a:fillRect/>
          </a:stretch>
        </p:blipFill>
        <p:spPr>
          <a:xfrm>
            <a:off x="0" y="858824"/>
            <a:ext cx="9144000" cy="3425851"/>
          </a:xfrm>
          <a:prstGeom prst="rect">
            <a:avLst/>
          </a:prstGeom>
        </p:spPr>
      </p:pic>
      <p:pic>
        <p:nvPicPr>
          <p:cNvPr id="5" name="Picture 4">
            <a:extLst>
              <a:ext uri="{FF2B5EF4-FFF2-40B4-BE49-F238E27FC236}">
                <a16:creationId xmlns:a16="http://schemas.microsoft.com/office/drawing/2014/main" id="{FD80EE1B-B345-1ECD-D0A7-3BA628F08655}"/>
              </a:ext>
            </a:extLst>
          </p:cNvPr>
          <p:cNvPicPr>
            <a:picLocks noChangeAspect="1"/>
          </p:cNvPicPr>
          <p:nvPr/>
        </p:nvPicPr>
        <p:blipFill>
          <a:blip r:embed="rId4"/>
          <a:stretch>
            <a:fillRect/>
          </a:stretch>
        </p:blipFill>
        <p:spPr>
          <a:xfrm>
            <a:off x="111530" y="4284675"/>
            <a:ext cx="2009775" cy="504825"/>
          </a:xfrm>
          <a:prstGeom prst="rect">
            <a:avLst/>
          </a:prstGeom>
        </p:spPr>
      </p:pic>
    </p:spTree>
    <p:extLst>
      <p:ext uri="{BB962C8B-B14F-4D97-AF65-F5344CB8AC3E}">
        <p14:creationId xmlns:p14="http://schemas.microsoft.com/office/powerpoint/2010/main" val="3023976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1026" name="Picture 2">
            <a:extLst>
              <a:ext uri="{FF2B5EF4-FFF2-40B4-BE49-F238E27FC236}">
                <a16:creationId xmlns:a16="http://schemas.microsoft.com/office/drawing/2014/main" id="{A2DC9E38-D6B2-624E-EC59-44A506C48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3460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E1CCCC-C811-09FE-ABA8-526679DB2472}"/>
              </a:ext>
            </a:extLst>
          </p:cNvPr>
          <p:cNvSpPr txBox="1"/>
          <p:nvPr/>
        </p:nvSpPr>
        <p:spPr>
          <a:xfrm>
            <a:off x="170121" y="4427348"/>
            <a:ext cx="7963786" cy="338554"/>
          </a:xfrm>
          <a:prstGeom prst="rect">
            <a:avLst/>
          </a:prstGeom>
          <a:noFill/>
        </p:spPr>
        <p:txBody>
          <a:bodyPr wrap="square">
            <a:spAutoFit/>
          </a:bodyPr>
          <a:lstStyle/>
          <a:p>
            <a:r>
              <a:rPr lang="en-IN" sz="1600" dirty="0">
                <a:solidFill>
                  <a:schemeClr val="tx1"/>
                </a:solidFill>
                <a:latin typeface="Times New Roman" panose="02020603050405020304" pitchFamily="18" charset="0"/>
                <a:cs typeface="Times New Roman" panose="02020603050405020304" pitchFamily="18" charset="0"/>
              </a:rPr>
              <a:t>The Forecast of Deep Neural Network(DNN) model is not satisfactory</a:t>
            </a:r>
            <a:r>
              <a:rPr lang="en-IN" dirty="0"/>
              <a:t>. </a:t>
            </a:r>
          </a:p>
        </p:txBody>
      </p:sp>
    </p:spTree>
    <p:extLst>
      <p:ext uri="{BB962C8B-B14F-4D97-AF65-F5344CB8AC3E}">
        <p14:creationId xmlns:p14="http://schemas.microsoft.com/office/powerpoint/2010/main" val="863116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2"/>
          <p:cNvSpPr txBox="1">
            <a:spLocks noGrp="1"/>
          </p:cNvSpPr>
          <p:nvPr>
            <p:ph type="ctrTitle" idx="4294967295"/>
          </p:nvPr>
        </p:nvSpPr>
        <p:spPr>
          <a:xfrm>
            <a:off x="633000" y="1191050"/>
            <a:ext cx="7878000" cy="8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00" dirty="0">
                <a:latin typeface="Times New Roman"/>
                <a:ea typeface="Times New Roman"/>
                <a:cs typeface="Times New Roman"/>
                <a:sym typeface="Times New Roman"/>
              </a:rPr>
              <a:t>          3. XGBOOST MODEL</a:t>
            </a:r>
            <a:endParaRPr sz="4200" dirty="0">
              <a:latin typeface="Times New Roman"/>
              <a:ea typeface="Times New Roman"/>
              <a:cs typeface="Times New Roman"/>
              <a:sym typeface="Times New Roman"/>
            </a:endParaRPr>
          </a:p>
        </p:txBody>
      </p:sp>
      <p:sp>
        <p:nvSpPr>
          <p:cNvPr id="329" name="Google Shape;329;p52"/>
          <p:cNvSpPr txBox="1"/>
          <p:nvPr/>
        </p:nvSpPr>
        <p:spPr>
          <a:xfrm>
            <a:off x="1468950" y="2571750"/>
            <a:ext cx="620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1"/>
              </a:solidFill>
            </a:endParaRPr>
          </a:p>
        </p:txBody>
      </p:sp>
      <p:sp>
        <p:nvSpPr>
          <p:cNvPr id="330" name="Google Shape;330;p52"/>
          <p:cNvSpPr txBox="1"/>
          <p:nvPr/>
        </p:nvSpPr>
        <p:spPr>
          <a:xfrm>
            <a:off x="457200" y="2232325"/>
            <a:ext cx="8332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err="1">
                <a:solidFill>
                  <a:schemeClr val="dk1"/>
                </a:solidFill>
              </a:rPr>
              <a:t>XGBoost</a:t>
            </a:r>
            <a:r>
              <a:rPr lang="en-GB" dirty="0">
                <a:solidFill>
                  <a:schemeClr val="dk1"/>
                </a:solidFill>
              </a:rPr>
              <a:t> is short for Extreme Gradient Boosting and is an efficient implementation of the stochastic gradient boosting machine learning algorithm. The stochastic gradient boosting algorithm, also called gradient boosting machines or tree boosting, is a powerful machine learning technique that performs well or even best on a wide range of challenging machine learning problems.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To be able to use </a:t>
            </a:r>
            <a:r>
              <a:rPr lang="en-GB" dirty="0" err="1">
                <a:solidFill>
                  <a:schemeClr val="dk1"/>
                </a:solidFill>
              </a:rPr>
              <a:t>XGBoost</a:t>
            </a:r>
            <a:r>
              <a:rPr lang="en-GB" dirty="0">
                <a:solidFill>
                  <a:schemeClr val="dk1"/>
                </a:solidFill>
              </a:rPr>
              <a:t> for time series forecasting, the data should be transformed into supervised learning before feeding it into the model.</a:t>
            </a:r>
            <a:endParaRPr dirty="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53"/>
          <p:cNvSpPr txBox="1">
            <a:spLocks noGrp="1"/>
          </p:cNvSpPr>
          <p:nvPr>
            <p:ph type="ctrTitle" idx="4294967295"/>
          </p:nvPr>
        </p:nvSpPr>
        <p:spPr>
          <a:xfrm>
            <a:off x="1518150" y="113575"/>
            <a:ext cx="61077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a:latin typeface="Times New Roman"/>
                <a:ea typeface="Times New Roman"/>
                <a:cs typeface="Times New Roman"/>
                <a:sym typeface="Times New Roman"/>
              </a:rPr>
              <a:t>Prediction has been done with test data</a:t>
            </a:r>
            <a:endParaRPr sz="2900">
              <a:latin typeface="Times New Roman"/>
              <a:ea typeface="Times New Roman"/>
              <a:cs typeface="Times New Roman"/>
              <a:sym typeface="Times New Roman"/>
            </a:endParaRPr>
          </a:p>
        </p:txBody>
      </p:sp>
      <p:pic>
        <p:nvPicPr>
          <p:cNvPr id="2050" name="Picture 2">
            <a:extLst>
              <a:ext uri="{FF2B5EF4-FFF2-40B4-BE49-F238E27FC236}">
                <a16:creationId xmlns:a16="http://schemas.microsoft.com/office/drawing/2014/main" id="{0A343902-4074-2B66-839B-58C3F1301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3" y="671600"/>
            <a:ext cx="8495414" cy="4358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3" name="Google Shape;343;p54"/>
          <p:cNvSpPr txBox="1">
            <a:spLocks noGrp="1"/>
          </p:cNvSpPr>
          <p:nvPr>
            <p:ph type="ctrTitle" idx="4294967295"/>
          </p:nvPr>
        </p:nvSpPr>
        <p:spPr>
          <a:xfrm>
            <a:off x="311700" y="161475"/>
            <a:ext cx="85206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900">
                <a:latin typeface="Times New Roman"/>
                <a:ea typeface="Times New Roman"/>
                <a:cs typeface="Times New Roman"/>
                <a:sym typeface="Times New Roman"/>
              </a:rPr>
              <a:t>Forecasting</a:t>
            </a:r>
            <a:endParaRPr sz="2900">
              <a:latin typeface="Times New Roman"/>
              <a:ea typeface="Times New Roman"/>
              <a:cs typeface="Times New Roman"/>
              <a:sym typeface="Times New Roman"/>
            </a:endParaRPr>
          </a:p>
        </p:txBody>
      </p:sp>
      <p:pic>
        <p:nvPicPr>
          <p:cNvPr id="3074" name="Picture 2">
            <a:extLst>
              <a:ext uri="{FF2B5EF4-FFF2-40B4-BE49-F238E27FC236}">
                <a16:creationId xmlns:a16="http://schemas.microsoft.com/office/drawing/2014/main" id="{5DDE865C-FC3E-C1A2-C69D-801E0ACF9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1381"/>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5"/>
          <p:cNvSpPr txBox="1">
            <a:spLocks noGrp="1"/>
          </p:cNvSpPr>
          <p:nvPr>
            <p:ph type="body" idx="1"/>
          </p:nvPr>
        </p:nvSpPr>
        <p:spPr>
          <a:xfrm>
            <a:off x="1635325" y="215150"/>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Predicted RMSE,MAE,MAPE</a:t>
            </a:r>
            <a:endParaRPr sz="2800" b="1">
              <a:solidFill>
                <a:schemeClr val="dk1"/>
              </a:solidFill>
              <a:latin typeface="Times New Roman"/>
              <a:ea typeface="Times New Roman"/>
              <a:cs typeface="Times New Roman"/>
              <a:sym typeface="Times New Roman"/>
            </a:endParaRPr>
          </a:p>
        </p:txBody>
      </p:sp>
      <p:sp>
        <p:nvSpPr>
          <p:cNvPr id="350" name="Google Shape;350;p55"/>
          <p:cNvSpPr txBox="1">
            <a:spLocks noGrp="1"/>
          </p:cNvSpPr>
          <p:nvPr>
            <p:ph type="body" idx="1"/>
          </p:nvPr>
        </p:nvSpPr>
        <p:spPr>
          <a:xfrm>
            <a:off x="1635325" y="2637381"/>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Forecasted RMSE,MAE,MAPE</a:t>
            </a:r>
            <a:endParaRPr sz="2800" b="1">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E2EEFB5-37E9-7035-3EDC-8D85D4B75031}"/>
              </a:ext>
            </a:extLst>
          </p:cNvPr>
          <p:cNvPicPr>
            <a:picLocks noChangeAspect="1"/>
          </p:cNvPicPr>
          <p:nvPr/>
        </p:nvPicPr>
        <p:blipFill>
          <a:blip r:embed="rId3"/>
          <a:stretch>
            <a:fillRect/>
          </a:stretch>
        </p:blipFill>
        <p:spPr>
          <a:xfrm>
            <a:off x="1635325" y="1110445"/>
            <a:ext cx="5038725" cy="790575"/>
          </a:xfrm>
          <a:prstGeom prst="rect">
            <a:avLst/>
          </a:prstGeom>
        </p:spPr>
      </p:pic>
      <p:pic>
        <p:nvPicPr>
          <p:cNvPr id="5" name="Picture 4">
            <a:extLst>
              <a:ext uri="{FF2B5EF4-FFF2-40B4-BE49-F238E27FC236}">
                <a16:creationId xmlns:a16="http://schemas.microsoft.com/office/drawing/2014/main" id="{8521887A-E764-8FD9-25A6-5687D105D640}"/>
              </a:ext>
            </a:extLst>
          </p:cNvPr>
          <p:cNvPicPr>
            <a:picLocks noChangeAspect="1"/>
          </p:cNvPicPr>
          <p:nvPr/>
        </p:nvPicPr>
        <p:blipFill>
          <a:blip r:embed="rId4"/>
          <a:stretch>
            <a:fillRect/>
          </a:stretch>
        </p:blipFill>
        <p:spPr>
          <a:xfrm>
            <a:off x="1635325" y="3604430"/>
            <a:ext cx="5581650" cy="8572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ctrTitle"/>
          </p:nvPr>
        </p:nvSpPr>
        <p:spPr>
          <a:xfrm>
            <a:off x="349083" y="13902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200" dirty="0">
                <a:latin typeface="Times New Roman"/>
                <a:ea typeface="Times New Roman"/>
                <a:cs typeface="Times New Roman"/>
                <a:sym typeface="Times New Roman"/>
              </a:rPr>
              <a:t>4. LINEAR REGRESSION </a:t>
            </a:r>
            <a:endParaRPr sz="4200" dirty="0">
              <a:latin typeface="Times New Roman"/>
              <a:ea typeface="Times New Roman"/>
              <a:cs typeface="Times New Roman"/>
              <a:sym typeface="Times New Roman"/>
            </a:endParaRPr>
          </a:p>
        </p:txBody>
      </p:sp>
      <p:sp>
        <p:nvSpPr>
          <p:cNvPr id="357" name="Google Shape;357;p56"/>
          <p:cNvSpPr txBox="1"/>
          <p:nvPr/>
        </p:nvSpPr>
        <p:spPr>
          <a:xfrm>
            <a:off x="630325" y="2571750"/>
            <a:ext cx="7805400" cy="15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50">
                <a:solidFill>
                  <a:schemeClr val="dk1"/>
                </a:solidFill>
                <a:highlight>
                  <a:schemeClr val="lt1"/>
                </a:highlight>
              </a:rPr>
              <a:t>Linear regression is a quiet and the simplest statistical regression method used for predictive analysis in machine learning. Linear regression shows the linear relationship between the independent(predictor) variable i.e. X-axis and the dependent(output) variable i.e. Y-axis, called linear regression</a:t>
            </a:r>
            <a:r>
              <a:rPr lang="en-GB" sz="1550" i="1">
                <a:solidFill>
                  <a:schemeClr val="dk1"/>
                </a:solidFill>
                <a:highlight>
                  <a:schemeClr val="lt1"/>
                </a:highlight>
              </a:rPr>
              <a:t>. </a:t>
            </a:r>
            <a:r>
              <a:rPr lang="en-GB" sz="1550">
                <a:solidFill>
                  <a:schemeClr val="dk1"/>
                </a:solidFill>
                <a:highlight>
                  <a:schemeClr val="lt1"/>
                </a:highlight>
              </a:rPr>
              <a:t>If there is a single input variable X(independent variable), such linear regression is called </a:t>
            </a:r>
            <a:r>
              <a:rPr lang="en-GB" sz="1550" i="1" u="sng">
                <a:solidFill>
                  <a:schemeClr val="dk1"/>
                </a:solidFill>
                <a:highlight>
                  <a:schemeClr val="lt1"/>
                </a:highlight>
              </a:rPr>
              <a:t>simple linear regression</a:t>
            </a:r>
            <a:r>
              <a:rPr lang="en-GB" sz="1550">
                <a:solidFill>
                  <a:schemeClr val="dk1"/>
                </a:solidFill>
                <a:highlight>
                  <a:schemeClr val="lt1"/>
                </a:highlight>
              </a:rPr>
              <a:t>.</a:t>
            </a:r>
            <a:endParaRPr sz="1600">
              <a:solidFill>
                <a:schemeClr val="dk1"/>
              </a:solidFill>
              <a:highlight>
                <a:schemeClr val="lt1"/>
              </a:highlight>
            </a:endParaRPr>
          </a:p>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txBox="1">
            <a:spLocks noGrp="1"/>
          </p:cNvSpPr>
          <p:nvPr>
            <p:ph type="ctrTitle"/>
          </p:nvPr>
        </p:nvSpPr>
        <p:spPr>
          <a:xfrm>
            <a:off x="1518150" y="16654"/>
            <a:ext cx="6107700" cy="6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900" dirty="0">
                <a:latin typeface="Times New Roman"/>
                <a:ea typeface="Times New Roman"/>
                <a:cs typeface="Times New Roman"/>
                <a:sym typeface="Times New Roman"/>
              </a:rPr>
              <a:t>Prediction has been done with test data</a:t>
            </a:r>
            <a:endParaRPr sz="2900" dirty="0">
              <a:latin typeface="Times New Roman"/>
              <a:ea typeface="Times New Roman"/>
              <a:cs typeface="Times New Roman"/>
              <a:sym typeface="Times New Roman"/>
            </a:endParaRPr>
          </a:p>
        </p:txBody>
      </p:sp>
      <p:pic>
        <p:nvPicPr>
          <p:cNvPr id="4098" name="Picture 2">
            <a:extLst>
              <a:ext uri="{FF2B5EF4-FFF2-40B4-BE49-F238E27FC236}">
                <a16:creationId xmlns:a16="http://schemas.microsoft.com/office/drawing/2014/main" id="{04515325-B995-AFF5-6EF5-0A000BD5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49" y="586396"/>
            <a:ext cx="8654902" cy="4440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Google Shape;371;p58"/>
          <p:cNvSpPr txBox="1">
            <a:spLocks noGrp="1"/>
          </p:cNvSpPr>
          <p:nvPr>
            <p:ph type="ctrTitle"/>
          </p:nvPr>
        </p:nvSpPr>
        <p:spPr>
          <a:xfrm>
            <a:off x="311700" y="161475"/>
            <a:ext cx="8520600" cy="68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900">
                <a:latin typeface="Times New Roman"/>
                <a:ea typeface="Times New Roman"/>
                <a:cs typeface="Times New Roman"/>
                <a:sym typeface="Times New Roman"/>
              </a:rPr>
              <a:t>Forecasting</a:t>
            </a:r>
            <a:endParaRPr sz="2900">
              <a:latin typeface="Times New Roman"/>
              <a:ea typeface="Times New Roman"/>
              <a:cs typeface="Times New Roman"/>
              <a:sym typeface="Times New Roman"/>
            </a:endParaRPr>
          </a:p>
        </p:txBody>
      </p:sp>
      <p:pic>
        <p:nvPicPr>
          <p:cNvPr id="5122" name="Picture 2">
            <a:extLst>
              <a:ext uri="{FF2B5EF4-FFF2-40B4-BE49-F238E27FC236}">
                <a16:creationId xmlns:a16="http://schemas.microsoft.com/office/drawing/2014/main" id="{D1888D55-FE0F-D697-618A-DAFC59B2A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588"/>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 name="Google Shape;83;p17"/>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40000" lnSpcReduction="10000"/>
          </a:bodyPr>
          <a:lstStyle/>
          <a:p>
            <a:pPr marL="0" lvl="0" indent="0" algn="l" rtl="0">
              <a:lnSpc>
                <a:spcPct val="115000"/>
              </a:lnSpc>
              <a:spcBef>
                <a:spcPts val="0"/>
              </a:spcBef>
              <a:spcAft>
                <a:spcPts val="0"/>
              </a:spcAft>
              <a:buClr>
                <a:schemeClr val="dk1"/>
              </a:buClr>
              <a:buSzPts val="275"/>
              <a:buFont typeface="Arial"/>
              <a:buNone/>
            </a:pPr>
            <a:endParaRPr sz="10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pic>
        <p:nvPicPr>
          <p:cNvPr id="84" name="Google Shape;84;p17"/>
          <p:cNvPicPr preferRelativeResize="0"/>
          <p:nvPr/>
        </p:nvPicPr>
        <p:blipFill>
          <a:blip r:embed="rId4">
            <a:alphaModFix/>
          </a:blip>
          <a:stretch>
            <a:fillRect/>
          </a:stretch>
        </p:blipFill>
        <p:spPr>
          <a:xfrm>
            <a:off x="920250" y="1168163"/>
            <a:ext cx="6877050" cy="3000375"/>
          </a:xfrm>
          <a:prstGeom prst="rect">
            <a:avLst/>
          </a:prstGeom>
          <a:noFill/>
          <a:ln>
            <a:noFill/>
          </a:ln>
        </p:spPr>
      </p:pic>
      <p:sp>
        <p:nvSpPr>
          <p:cNvPr id="85" name="Google Shape;85;p17"/>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32500" lnSpcReduction="20000"/>
          </a:bodyPr>
          <a:lstStyle/>
          <a:p>
            <a:pPr marL="0" lvl="0" indent="0" algn="l" rtl="0">
              <a:lnSpc>
                <a:spcPct val="115000"/>
              </a:lnSpc>
              <a:spcBef>
                <a:spcPts val="0"/>
              </a:spcBef>
              <a:spcAft>
                <a:spcPts val="0"/>
              </a:spcAft>
              <a:buClr>
                <a:schemeClr val="dk1"/>
              </a:buClr>
              <a:buSzPts val="275"/>
              <a:buFont typeface="Arial"/>
              <a:buNone/>
            </a:pPr>
            <a:r>
              <a:rPr lang="en-GB" sz="12000">
                <a:solidFill>
                  <a:srgbClr val="FFFFFF"/>
                </a:solidFill>
                <a:latin typeface="Times New Roman"/>
                <a:ea typeface="Times New Roman"/>
                <a:cs typeface="Times New Roman"/>
                <a:sym typeface="Times New Roman"/>
              </a:rPr>
              <a:t>Data Information</a:t>
            </a:r>
            <a:endParaRPr sz="1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9"/>
          <p:cNvSpPr txBox="1">
            <a:spLocks noGrp="1"/>
          </p:cNvSpPr>
          <p:nvPr>
            <p:ph type="body" idx="1"/>
          </p:nvPr>
        </p:nvSpPr>
        <p:spPr>
          <a:xfrm>
            <a:off x="1635325" y="215150"/>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Predicted RMSE,MAE,MAPE</a:t>
            </a:r>
            <a:endParaRPr sz="2800" b="1">
              <a:solidFill>
                <a:schemeClr val="dk1"/>
              </a:solidFill>
              <a:latin typeface="Times New Roman"/>
              <a:ea typeface="Times New Roman"/>
              <a:cs typeface="Times New Roman"/>
              <a:sym typeface="Times New Roman"/>
            </a:endParaRPr>
          </a:p>
        </p:txBody>
      </p:sp>
      <p:sp>
        <p:nvSpPr>
          <p:cNvPr id="379" name="Google Shape;379;p59"/>
          <p:cNvSpPr txBox="1">
            <a:spLocks noGrp="1"/>
          </p:cNvSpPr>
          <p:nvPr>
            <p:ph type="body" idx="1"/>
          </p:nvPr>
        </p:nvSpPr>
        <p:spPr>
          <a:xfrm>
            <a:off x="1635325" y="2612676"/>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a:solidFill>
                  <a:schemeClr val="dk1"/>
                </a:solidFill>
                <a:latin typeface="Times New Roman"/>
                <a:ea typeface="Times New Roman"/>
                <a:cs typeface="Times New Roman"/>
                <a:sym typeface="Times New Roman"/>
              </a:rPr>
              <a:t>Forecasted RMSE,MAE,MAPE</a:t>
            </a:r>
            <a:endParaRPr sz="2800" b="1">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6FC30CE-4E85-6420-82FD-D7D58663E915}"/>
              </a:ext>
            </a:extLst>
          </p:cNvPr>
          <p:cNvPicPr>
            <a:picLocks noChangeAspect="1"/>
          </p:cNvPicPr>
          <p:nvPr/>
        </p:nvPicPr>
        <p:blipFill>
          <a:blip r:embed="rId3"/>
          <a:stretch>
            <a:fillRect/>
          </a:stretch>
        </p:blipFill>
        <p:spPr>
          <a:xfrm>
            <a:off x="1635325" y="1106575"/>
            <a:ext cx="5324475" cy="819150"/>
          </a:xfrm>
          <a:prstGeom prst="rect">
            <a:avLst/>
          </a:prstGeom>
        </p:spPr>
      </p:pic>
      <p:pic>
        <p:nvPicPr>
          <p:cNvPr id="5" name="Picture 4">
            <a:extLst>
              <a:ext uri="{FF2B5EF4-FFF2-40B4-BE49-F238E27FC236}">
                <a16:creationId xmlns:a16="http://schemas.microsoft.com/office/drawing/2014/main" id="{7DD86CBD-72C2-3766-A441-6FFAE3524E10}"/>
              </a:ext>
            </a:extLst>
          </p:cNvPr>
          <p:cNvPicPr>
            <a:picLocks noChangeAspect="1"/>
          </p:cNvPicPr>
          <p:nvPr/>
        </p:nvPicPr>
        <p:blipFill>
          <a:blip r:embed="rId4"/>
          <a:stretch>
            <a:fillRect/>
          </a:stretch>
        </p:blipFill>
        <p:spPr>
          <a:xfrm>
            <a:off x="1635325" y="3374675"/>
            <a:ext cx="5095875" cy="8286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0"/>
          <p:cNvSpPr txBox="1">
            <a:spLocks noGrp="1"/>
          </p:cNvSpPr>
          <p:nvPr>
            <p:ph type="ctrTitle" idx="4294967295"/>
          </p:nvPr>
        </p:nvSpPr>
        <p:spPr>
          <a:xfrm>
            <a:off x="728751" y="875775"/>
            <a:ext cx="7878000" cy="20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200" dirty="0">
                <a:latin typeface="Times New Roman"/>
                <a:ea typeface="Times New Roman"/>
                <a:cs typeface="Times New Roman"/>
                <a:sym typeface="Times New Roman"/>
              </a:rPr>
              <a:t>       </a:t>
            </a:r>
            <a:endParaRPr sz="4200" dirty="0">
              <a:latin typeface="Times New Roman"/>
              <a:ea typeface="Times New Roman"/>
              <a:cs typeface="Times New Roman"/>
              <a:sym typeface="Times New Roman"/>
            </a:endParaRPr>
          </a:p>
          <a:p>
            <a:pPr marL="0" lvl="0" indent="0" algn="l" rtl="0">
              <a:spcBef>
                <a:spcPts val="0"/>
              </a:spcBef>
              <a:spcAft>
                <a:spcPts val="0"/>
              </a:spcAft>
              <a:buNone/>
            </a:pPr>
            <a:r>
              <a:rPr lang="en-GB" sz="4200" dirty="0">
                <a:latin typeface="Times New Roman"/>
                <a:ea typeface="Times New Roman"/>
                <a:cs typeface="Times New Roman"/>
                <a:sym typeface="Times New Roman"/>
              </a:rPr>
              <a:t>         5. RANDOM FOREST </a:t>
            </a:r>
            <a:endParaRPr sz="4200" dirty="0">
              <a:latin typeface="Times New Roman"/>
              <a:ea typeface="Times New Roman"/>
              <a:cs typeface="Times New Roman"/>
              <a:sym typeface="Times New Roman"/>
            </a:endParaRPr>
          </a:p>
        </p:txBody>
      </p:sp>
      <p:sp>
        <p:nvSpPr>
          <p:cNvPr id="386" name="Google Shape;386;p60"/>
          <p:cNvSpPr txBox="1"/>
          <p:nvPr/>
        </p:nvSpPr>
        <p:spPr>
          <a:xfrm>
            <a:off x="642950" y="2461600"/>
            <a:ext cx="8049600" cy="1893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450">
                <a:solidFill>
                  <a:schemeClr val="dk1"/>
                </a:solidFill>
                <a:highlight>
                  <a:schemeClr val="lt1"/>
                </a:highlight>
              </a:rPr>
              <a:t>Random forest is a </a:t>
            </a:r>
            <a:r>
              <a:rPr lang="en-GB" sz="1450" i="1">
                <a:solidFill>
                  <a:schemeClr val="dk1"/>
                </a:solidFill>
                <a:highlight>
                  <a:schemeClr val="lt1"/>
                </a:highlight>
              </a:rPr>
              <a:t>Supervised </a:t>
            </a:r>
            <a:r>
              <a:rPr lang="en-GB" sz="1450" i="1">
                <a:solidFill>
                  <a:schemeClr val="dk1"/>
                </a:solidFill>
                <a:highlight>
                  <a:schemeClr val="lt1"/>
                </a:highlight>
                <a:uFill>
                  <a:noFill/>
                </a:uFill>
                <a:hlinkClick r:id="rId3">
                  <a:extLst>
                    <a:ext uri="{A12FA001-AC4F-418D-AE19-62706E023703}">
                      <ahyp:hlinkClr xmlns:ahyp="http://schemas.microsoft.com/office/drawing/2018/hyperlinkcolor" val="tx"/>
                    </a:ext>
                  </a:extLst>
                </a:hlinkClick>
              </a:rPr>
              <a:t>Machine Learning Algorithm</a:t>
            </a:r>
            <a:r>
              <a:rPr lang="en-GB" sz="1450">
                <a:solidFill>
                  <a:schemeClr val="dk1"/>
                </a:solidFill>
                <a:highlight>
                  <a:schemeClr val="lt1"/>
                </a:highlight>
              </a:rPr>
              <a:t> that is </a:t>
            </a:r>
            <a:r>
              <a:rPr lang="en-GB" sz="1450" i="1">
                <a:solidFill>
                  <a:schemeClr val="dk1"/>
                </a:solidFill>
                <a:highlight>
                  <a:schemeClr val="lt1"/>
                </a:highlight>
              </a:rPr>
              <a:t>used widely in Classification and Regression problems</a:t>
            </a:r>
            <a:r>
              <a:rPr lang="en-GB" sz="1450">
                <a:solidFill>
                  <a:schemeClr val="dk1"/>
                </a:solidFill>
                <a:highlight>
                  <a:schemeClr val="lt1"/>
                </a:highlight>
              </a:rPr>
              <a:t>. It builds decision trees on different samples and takes their majority vote for classification and average in case of regression. One of the most important features of the Random Forest Algorithm is that it can handle the data set containing </a:t>
            </a:r>
            <a:r>
              <a:rPr lang="en-GB" sz="1450" i="1">
                <a:solidFill>
                  <a:schemeClr val="dk1"/>
                </a:solidFill>
                <a:highlight>
                  <a:schemeClr val="lt1"/>
                </a:highlight>
              </a:rPr>
              <a:t>continuous variables,</a:t>
            </a:r>
            <a:r>
              <a:rPr lang="en-GB" sz="1450">
                <a:solidFill>
                  <a:schemeClr val="dk1"/>
                </a:solidFill>
                <a:highlight>
                  <a:schemeClr val="lt1"/>
                </a:highlight>
              </a:rPr>
              <a:t> as in the case of </a:t>
            </a:r>
            <a:r>
              <a:rPr lang="en-GB" sz="1450">
                <a:solidFill>
                  <a:schemeClr val="dk1"/>
                </a:solidFill>
                <a:highlight>
                  <a:schemeClr val="lt1"/>
                </a:highlight>
                <a:uFill>
                  <a:noFill/>
                </a:uFill>
                <a:hlinkClick r:id="rId4">
                  <a:extLst>
                    <a:ext uri="{A12FA001-AC4F-418D-AE19-62706E023703}">
                      <ahyp:hlinkClr xmlns:ahyp="http://schemas.microsoft.com/office/drawing/2018/hyperlinkcolor" val="tx"/>
                    </a:ext>
                  </a:extLst>
                </a:hlinkClick>
              </a:rPr>
              <a:t>regression</a:t>
            </a:r>
            <a:r>
              <a:rPr lang="en-GB" sz="1450">
                <a:solidFill>
                  <a:schemeClr val="dk1"/>
                </a:solidFill>
                <a:highlight>
                  <a:schemeClr val="lt1"/>
                </a:highlight>
              </a:rPr>
              <a:t>, and </a:t>
            </a:r>
            <a:r>
              <a:rPr lang="en-GB" sz="1450" i="1">
                <a:solidFill>
                  <a:schemeClr val="dk1"/>
                </a:solidFill>
                <a:highlight>
                  <a:schemeClr val="lt1"/>
                </a:highlight>
              </a:rPr>
              <a:t>categorical variables,</a:t>
            </a:r>
            <a:r>
              <a:rPr lang="en-GB" sz="1450">
                <a:solidFill>
                  <a:schemeClr val="dk1"/>
                </a:solidFill>
                <a:highlight>
                  <a:schemeClr val="lt1"/>
                </a:highlight>
              </a:rPr>
              <a:t> as in the case of classification. It performs better for classification and regression tasks.</a:t>
            </a:r>
            <a:endParaRPr sz="1450">
              <a:solidFill>
                <a:schemeClr val="dk1"/>
              </a:solidFill>
              <a:highlight>
                <a:schemeClr val="lt1"/>
              </a:highlight>
            </a:endParaRPr>
          </a:p>
          <a:p>
            <a:pPr marL="0" lvl="0" indent="0" algn="l" rtl="0">
              <a:spcBef>
                <a:spcPts val="12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1"/>
          <p:cNvSpPr txBox="1">
            <a:spLocks noGrp="1"/>
          </p:cNvSpPr>
          <p:nvPr>
            <p:ph type="ctrTitle" idx="4294967295"/>
          </p:nvPr>
        </p:nvSpPr>
        <p:spPr>
          <a:xfrm>
            <a:off x="1399074" y="-106325"/>
            <a:ext cx="60021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dirty="0">
                <a:latin typeface="Times New Roman"/>
                <a:ea typeface="Times New Roman"/>
                <a:cs typeface="Times New Roman"/>
                <a:sym typeface="Times New Roman"/>
              </a:rPr>
              <a:t>Prediction has been done with test data</a:t>
            </a:r>
            <a:endParaRPr sz="2900" dirty="0">
              <a:latin typeface="Times New Roman"/>
              <a:ea typeface="Times New Roman"/>
              <a:cs typeface="Times New Roman"/>
              <a:sym typeface="Times New Roman"/>
            </a:endParaRPr>
          </a:p>
        </p:txBody>
      </p:sp>
      <p:pic>
        <p:nvPicPr>
          <p:cNvPr id="6146" name="Picture 2">
            <a:extLst>
              <a:ext uri="{FF2B5EF4-FFF2-40B4-BE49-F238E27FC236}">
                <a16:creationId xmlns:a16="http://schemas.microsoft.com/office/drawing/2014/main" id="{5B58FDED-BE8D-BDC5-87CA-5591EAC31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43" y="432220"/>
            <a:ext cx="7467563" cy="4615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62"/>
          <p:cNvSpPr txBox="1">
            <a:spLocks noGrp="1"/>
          </p:cNvSpPr>
          <p:nvPr>
            <p:ph type="ctrTitle" idx="4294967295"/>
          </p:nvPr>
        </p:nvSpPr>
        <p:spPr>
          <a:xfrm>
            <a:off x="311700" y="161475"/>
            <a:ext cx="85206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a:latin typeface="Times New Roman"/>
                <a:ea typeface="Times New Roman"/>
                <a:cs typeface="Times New Roman"/>
                <a:sym typeface="Times New Roman"/>
              </a:rPr>
              <a:t>                                     Forecasting</a:t>
            </a:r>
            <a:endParaRPr sz="2900">
              <a:latin typeface="Times New Roman"/>
              <a:ea typeface="Times New Roman"/>
              <a:cs typeface="Times New Roman"/>
              <a:sym typeface="Times New Roman"/>
            </a:endParaRPr>
          </a:p>
        </p:txBody>
      </p:sp>
      <p:pic>
        <p:nvPicPr>
          <p:cNvPr id="7170" name="Picture 2">
            <a:extLst>
              <a:ext uri="{FF2B5EF4-FFF2-40B4-BE49-F238E27FC236}">
                <a16:creationId xmlns:a16="http://schemas.microsoft.com/office/drawing/2014/main" id="{690D5B72-6B46-9142-8100-7E566CAD6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0588"/>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3"/>
          <p:cNvSpPr txBox="1">
            <a:spLocks noGrp="1"/>
          </p:cNvSpPr>
          <p:nvPr>
            <p:ph type="body" idx="1"/>
          </p:nvPr>
        </p:nvSpPr>
        <p:spPr>
          <a:xfrm>
            <a:off x="1635325" y="339824"/>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latin typeface="Times New Roman"/>
                <a:ea typeface="Times New Roman"/>
                <a:cs typeface="Times New Roman"/>
                <a:sym typeface="Times New Roman"/>
              </a:rPr>
              <a:t>Predicted RMSE,MAE,MAPE</a:t>
            </a:r>
            <a:endParaRPr sz="2800" b="1" dirty="0">
              <a:latin typeface="Times New Roman"/>
              <a:ea typeface="Times New Roman"/>
              <a:cs typeface="Times New Roman"/>
              <a:sym typeface="Times New Roman"/>
            </a:endParaRPr>
          </a:p>
        </p:txBody>
      </p:sp>
      <p:sp>
        <p:nvSpPr>
          <p:cNvPr id="406" name="Google Shape;406;p63"/>
          <p:cNvSpPr txBox="1">
            <a:spLocks noGrp="1"/>
          </p:cNvSpPr>
          <p:nvPr>
            <p:ph type="body" idx="1"/>
          </p:nvPr>
        </p:nvSpPr>
        <p:spPr>
          <a:xfrm>
            <a:off x="1635325" y="2909784"/>
            <a:ext cx="5740800" cy="605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latin typeface="Times New Roman"/>
                <a:ea typeface="Times New Roman"/>
                <a:cs typeface="Times New Roman"/>
                <a:sym typeface="Times New Roman"/>
              </a:rPr>
              <a:t>Forecasted RMSE,MAE,MAPE</a:t>
            </a:r>
            <a:endParaRPr sz="2800" b="1"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5B70773B-7EA6-A17A-FAD2-408AA23A4B50}"/>
              </a:ext>
            </a:extLst>
          </p:cNvPr>
          <p:cNvPicPr>
            <a:picLocks noChangeAspect="1"/>
          </p:cNvPicPr>
          <p:nvPr/>
        </p:nvPicPr>
        <p:blipFill>
          <a:blip r:embed="rId3"/>
          <a:stretch>
            <a:fillRect/>
          </a:stretch>
        </p:blipFill>
        <p:spPr>
          <a:xfrm>
            <a:off x="1635325" y="1148290"/>
            <a:ext cx="4857750" cy="723900"/>
          </a:xfrm>
          <a:prstGeom prst="rect">
            <a:avLst/>
          </a:prstGeom>
        </p:spPr>
      </p:pic>
      <p:pic>
        <p:nvPicPr>
          <p:cNvPr id="5" name="Picture 4">
            <a:extLst>
              <a:ext uri="{FF2B5EF4-FFF2-40B4-BE49-F238E27FC236}">
                <a16:creationId xmlns:a16="http://schemas.microsoft.com/office/drawing/2014/main" id="{AE91836A-2929-0CE6-980E-E71D4CCBB7E1}"/>
              </a:ext>
            </a:extLst>
          </p:cNvPr>
          <p:cNvPicPr>
            <a:picLocks noChangeAspect="1"/>
          </p:cNvPicPr>
          <p:nvPr/>
        </p:nvPicPr>
        <p:blipFill>
          <a:blip r:embed="rId4"/>
          <a:stretch>
            <a:fillRect/>
          </a:stretch>
        </p:blipFill>
        <p:spPr>
          <a:xfrm>
            <a:off x="1635325" y="3718250"/>
            <a:ext cx="5257800" cy="8763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ctrTitle" idx="4294967295"/>
          </p:nvPr>
        </p:nvSpPr>
        <p:spPr>
          <a:xfrm>
            <a:off x="311700" y="161475"/>
            <a:ext cx="85206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a:latin typeface="Times New Roman"/>
                <a:ea typeface="Times New Roman"/>
                <a:cs typeface="Times New Roman"/>
                <a:sym typeface="Times New Roman"/>
              </a:rPr>
              <a:t>                      Findings</a:t>
            </a:r>
            <a:endParaRPr sz="2900">
              <a:latin typeface="Times New Roman"/>
              <a:ea typeface="Times New Roman"/>
              <a:cs typeface="Times New Roman"/>
              <a:sym typeface="Times New Roman"/>
            </a:endParaRPr>
          </a:p>
        </p:txBody>
      </p:sp>
      <p:pic>
        <p:nvPicPr>
          <p:cNvPr id="428" name="Google Shape;428;p67"/>
          <p:cNvPicPr preferRelativeResize="0"/>
          <p:nvPr/>
        </p:nvPicPr>
        <p:blipFill>
          <a:blip r:embed="rId3">
            <a:alphaModFix/>
          </a:blip>
          <a:stretch>
            <a:fillRect/>
          </a:stretch>
        </p:blipFill>
        <p:spPr>
          <a:xfrm>
            <a:off x="5274375" y="161475"/>
            <a:ext cx="3673525" cy="4861099"/>
          </a:xfrm>
          <a:prstGeom prst="rect">
            <a:avLst/>
          </a:prstGeom>
          <a:noFill/>
          <a:ln>
            <a:noFill/>
          </a:ln>
        </p:spPr>
      </p:pic>
      <p:sp>
        <p:nvSpPr>
          <p:cNvPr id="429" name="Google Shape;429;p67"/>
          <p:cNvSpPr txBox="1">
            <a:spLocks noGrp="1"/>
          </p:cNvSpPr>
          <p:nvPr>
            <p:ph type="body" idx="1"/>
          </p:nvPr>
        </p:nvSpPr>
        <p:spPr>
          <a:xfrm>
            <a:off x="377950" y="848175"/>
            <a:ext cx="4644600" cy="3948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solidFill>
                  <a:schemeClr val="dk1"/>
                </a:solidFill>
              </a:rPr>
              <a:t>Based on our finding, we can see RANDOM FOREST model has less errors (RMSE, MAE, MAPE).</a:t>
            </a:r>
            <a:endParaRPr>
              <a:solidFill>
                <a:schemeClr val="dk1"/>
              </a:solidFill>
            </a:endParaRPr>
          </a:p>
          <a:p>
            <a:pPr marL="0" lvl="0" indent="0" algn="l" rtl="0">
              <a:spcBef>
                <a:spcPts val="0"/>
              </a:spcBef>
              <a:spcAft>
                <a:spcPts val="0"/>
              </a:spcAft>
              <a:buNone/>
            </a:pPr>
            <a:r>
              <a:rPr lang="en-GB">
                <a:solidFill>
                  <a:schemeClr val="dk1"/>
                </a:solidFill>
              </a:rPr>
              <a:t> </a:t>
            </a:r>
            <a:endParaRPr>
              <a:solidFill>
                <a:schemeClr val="dk1"/>
              </a:solidFill>
            </a:endParaRPr>
          </a:p>
          <a:p>
            <a:pPr marL="0" lvl="0" indent="0" algn="l" rtl="0">
              <a:spcBef>
                <a:spcPts val="0"/>
              </a:spcBef>
              <a:spcAft>
                <a:spcPts val="0"/>
              </a:spcAft>
              <a:buNone/>
            </a:pPr>
            <a:r>
              <a:rPr lang="en-GB">
                <a:solidFill>
                  <a:schemeClr val="dk1"/>
                </a:solidFill>
              </a:rPr>
              <a:t>So forecasted power consumption for next 30 days from 2018-08-03 using RANDOM FOREST.</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8"/>
          <p:cNvSpPr txBox="1">
            <a:spLocks noGrp="1"/>
          </p:cNvSpPr>
          <p:nvPr>
            <p:ph type="ctrTitle" idx="4294967295"/>
          </p:nvPr>
        </p:nvSpPr>
        <p:spPr>
          <a:xfrm>
            <a:off x="109682" y="204006"/>
            <a:ext cx="8520600" cy="68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900" dirty="0">
                <a:latin typeface="Times New Roman"/>
                <a:ea typeface="Times New Roman"/>
                <a:cs typeface="Times New Roman"/>
                <a:sym typeface="Times New Roman"/>
              </a:rPr>
              <a:t>                         Forecasting for next 30 days</a:t>
            </a:r>
            <a:endParaRPr sz="2900" dirty="0">
              <a:latin typeface="Times New Roman"/>
              <a:ea typeface="Times New Roman"/>
              <a:cs typeface="Times New Roman"/>
              <a:sym typeface="Times New Roman"/>
            </a:endParaRPr>
          </a:p>
        </p:txBody>
      </p:sp>
      <p:pic>
        <p:nvPicPr>
          <p:cNvPr id="9218" name="Picture 2">
            <a:extLst>
              <a:ext uri="{FF2B5EF4-FFF2-40B4-BE49-F238E27FC236}">
                <a16:creationId xmlns:a16="http://schemas.microsoft.com/office/drawing/2014/main" id="{792EED41-F4F2-42DE-F9B8-2B881A11B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5769"/>
            <a:ext cx="9144000" cy="3360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MODEL DEPLOYMENT </a:t>
            </a:r>
            <a:endParaRPr u="sng"/>
          </a:p>
        </p:txBody>
      </p:sp>
      <p:sp>
        <p:nvSpPr>
          <p:cNvPr id="441" name="Google Shape;441;p69"/>
          <p:cNvSpPr txBox="1">
            <a:spLocks noGrp="1"/>
          </p:cNvSpPr>
          <p:nvPr>
            <p:ph type="title"/>
          </p:nvPr>
        </p:nvSpPr>
        <p:spPr>
          <a:xfrm>
            <a:off x="311700" y="13090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u="sng"/>
              <a:t>PHASE - 3</a:t>
            </a:r>
            <a:endParaRPr u="sng"/>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0"/>
          <p:cNvSpPr txBox="1">
            <a:spLocks noGrp="1"/>
          </p:cNvSpPr>
          <p:nvPr>
            <p:ph type="subTitle" idx="1"/>
          </p:nvPr>
        </p:nvSpPr>
        <p:spPr>
          <a:xfrm>
            <a:off x="341913" y="10633"/>
            <a:ext cx="4414334" cy="391202"/>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Clr>
                <a:schemeClr val="dk1"/>
              </a:buClr>
              <a:buSzPts val="275"/>
              <a:buFont typeface="Arial"/>
              <a:buNone/>
            </a:pPr>
            <a:r>
              <a:rPr lang="en-GB" sz="10500" u="sng" dirty="0">
                <a:solidFill>
                  <a:srgbClr val="FFFFFF"/>
                </a:solidFill>
                <a:latin typeface="Times New Roman"/>
                <a:ea typeface="Times New Roman"/>
                <a:cs typeface="Times New Roman"/>
                <a:sym typeface="Times New Roman"/>
              </a:rPr>
              <a:t>DEPLOYED MODEL :</a:t>
            </a:r>
            <a:endParaRPr sz="10500" u="sng" dirty="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GB" sz="3557" dirty="0">
                <a:solidFill>
                  <a:schemeClr val="lt1"/>
                </a:solidFill>
                <a:latin typeface="Times New Roman"/>
                <a:ea typeface="Times New Roman"/>
                <a:cs typeface="Times New Roman"/>
                <a:sym typeface="Times New Roman"/>
              </a:rPr>
              <a:t>:</a:t>
            </a:r>
            <a:endParaRPr sz="3557" dirty="0">
              <a:solidFill>
                <a:schemeClr val="lt1"/>
              </a:solidFill>
              <a:latin typeface="Times New Roman"/>
              <a:ea typeface="Times New Roman"/>
              <a:cs typeface="Times New Roman"/>
              <a:sym typeface="Times New Roman"/>
            </a:endParaRPr>
          </a:p>
        </p:txBody>
      </p:sp>
      <p:sp>
        <p:nvSpPr>
          <p:cNvPr id="447" name="Google Shape;447;p70"/>
          <p:cNvSpPr txBox="1">
            <a:spLocks noGrp="1"/>
          </p:cNvSpPr>
          <p:nvPr>
            <p:ph type="subTitle" idx="1"/>
          </p:nvPr>
        </p:nvSpPr>
        <p:spPr>
          <a:xfrm>
            <a:off x="255181" y="501264"/>
            <a:ext cx="8748773" cy="8481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dirty="0">
                <a:solidFill>
                  <a:schemeClr val="dk1"/>
                </a:solidFill>
                <a:latin typeface="Times New Roman"/>
                <a:ea typeface="Times New Roman"/>
                <a:cs typeface="Times New Roman"/>
                <a:sym typeface="Times New Roman"/>
              </a:rPr>
              <a:t>The model is deployed on </a:t>
            </a:r>
            <a:r>
              <a:rPr lang="en-GB" sz="1500" dirty="0" err="1">
                <a:solidFill>
                  <a:schemeClr val="dk1"/>
                </a:solidFill>
                <a:latin typeface="Times New Roman"/>
                <a:ea typeface="Times New Roman"/>
                <a:cs typeface="Times New Roman"/>
                <a:sym typeface="Times New Roman"/>
              </a:rPr>
              <a:t>Streamlit</a:t>
            </a:r>
            <a:r>
              <a:rPr lang="en-GB" sz="1500" dirty="0">
                <a:solidFill>
                  <a:schemeClr val="dk1"/>
                </a:solidFill>
                <a:latin typeface="Times New Roman"/>
                <a:ea typeface="Times New Roman"/>
                <a:cs typeface="Times New Roman"/>
                <a:sym typeface="Times New Roman"/>
              </a:rPr>
              <a:t> framework and the Integrated Development Environment (IDE) used for its development was Spider.</a:t>
            </a:r>
            <a:endParaRPr sz="2100"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BF894A96-C2EE-CFBF-672C-D352A048E878}"/>
              </a:ext>
            </a:extLst>
          </p:cNvPr>
          <p:cNvPicPr>
            <a:picLocks noChangeAspect="1"/>
          </p:cNvPicPr>
          <p:nvPr/>
        </p:nvPicPr>
        <p:blipFill>
          <a:blip r:embed="rId3"/>
          <a:stretch>
            <a:fillRect/>
          </a:stretch>
        </p:blipFill>
        <p:spPr>
          <a:xfrm>
            <a:off x="566183" y="1154890"/>
            <a:ext cx="8011633" cy="397797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1" name="Google Shape;91;p18"/>
          <p:cNvSpPr txBox="1">
            <a:spLocks noGrp="1"/>
          </p:cNvSpPr>
          <p:nvPr>
            <p:ph type="subTitle" idx="1"/>
          </p:nvPr>
        </p:nvSpPr>
        <p:spPr>
          <a:xfrm>
            <a:off x="410350" y="268950"/>
            <a:ext cx="6627900" cy="792600"/>
          </a:xfrm>
          <a:prstGeom prst="rect">
            <a:avLst/>
          </a:prstGeom>
        </p:spPr>
        <p:txBody>
          <a:bodyPr spcFirstLastPara="1" wrap="square" lIns="91425" tIns="91425" rIns="91425" bIns="91425" anchor="t" anchorCtr="0">
            <a:normAutofit fontScale="40000" lnSpcReduction="10000"/>
          </a:bodyPr>
          <a:lstStyle/>
          <a:p>
            <a:pPr marL="0" lvl="0" indent="0" algn="l" rtl="0">
              <a:lnSpc>
                <a:spcPct val="115000"/>
              </a:lnSpc>
              <a:spcBef>
                <a:spcPts val="0"/>
              </a:spcBef>
              <a:spcAft>
                <a:spcPts val="0"/>
              </a:spcAft>
              <a:buClr>
                <a:schemeClr val="dk1"/>
              </a:buClr>
              <a:buSzPts val="275"/>
              <a:buFont typeface="Arial"/>
              <a:buNone/>
            </a:pPr>
            <a:endParaRPr sz="105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pic>
        <p:nvPicPr>
          <p:cNvPr id="92" name="Google Shape;92;p18"/>
          <p:cNvPicPr preferRelativeResize="0"/>
          <p:nvPr/>
        </p:nvPicPr>
        <p:blipFill>
          <a:blip r:embed="rId4">
            <a:alphaModFix/>
          </a:blip>
          <a:stretch>
            <a:fillRect/>
          </a:stretch>
        </p:blipFill>
        <p:spPr>
          <a:xfrm>
            <a:off x="2312787" y="1061550"/>
            <a:ext cx="4518425" cy="3716200"/>
          </a:xfrm>
          <a:prstGeom prst="rect">
            <a:avLst/>
          </a:prstGeom>
          <a:noFill/>
          <a:ln>
            <a:noFill/>
          </a:ln>
        </p:spPr>
      </p:pic>
      <p:sp>
        <p:nvSpPr>
          <p:cNvPr id="93" name="Google Shape;93;p18"/>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32500" lnSpcReduction="20000"/>
          </a:bodyPr>
          <a:lstStyle/>
          <a:p>
            <a:pPr marL="0" lvl="0" indent="0" algn="l" rtl="0">
              <a:lnSpc>
                <a:spcPct val="115000"/>
              </a:lnSpc>
              <a:spcBef>
                <a:spcPts val="0"/>
              </a:spcBef>
              <a:spcAft>
                <a:spcPts val="0"/>
              </a:spcAft>
              <a:buClr>
                <a:schemeClr val="dk1"/>
              </a:buClr>
              <a:buSzPts val="275"/>
              <a:buFont typeface="Arial"/>
              <a:buNone/>
            </a:pPr>
            <a:r>
              <a:rPr lang="en-GB" sz="12000">
                <a:solidFill>
                  <a:srgbClr val="FFFFFF"/>
                </a:solidFill>
                <a:latin typeface="Times New Roman"/>
                <a:ea typeface="Times New Roman"/>
                <a:cs typeface="Times New Roman"/>
                <a:sym typeface="Times New Roman"/>
              </a:rPr>
              <a:t>Data Description</a:t>
            </a:r>
            <a:endParaRPr sz="1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3557">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99" name="Google Shape;99;p19"/>
          <p:cNvSpPr txBox="1">
            <a:spLocks noGrp="1"/>
          </p:cNvSpPr>
          <p:nvPr>
            <p:ph type="subTitle" idx="1"/>
          </p:nvPr>
        </p:nvSpPr>
        <p:spPr>
          <a:xfrm>
            <a:off x="410350" y="224550"/>
            <a:ext cx="6627900" cy="7926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0"/>
              </a:spcAft>
              <a:buNone/>
            </a:pPr>
            <a:r>
              <a:rPr lang="en-GB" sz="10500">
                <a:solidFill>
                  <a:srgbClr val="FFFFFF"/>
                </a:solidFill>
                <a:latin typeface="Times New Roman"/>
                <a:ea typeface="Times New Roman"/>
                <a:cs typeface="Times New Roman"/>
                <a:sym typeface="Times New Roman"/>
              </a:rPr>
              <a:t>Checking for Null Values</a:t>
            </a:r>
            <a:endParaRPr sz="3557">
              <a:solidFill>
                <a:schemeClr val="lt1"/>
              </a:solidFill>
              <a:latin typeface="Times New Roman"/>
              <a:ea typeface="Times New Roman"/>
              <a:cs typeface="Times New Roman"/>
              <a:sym typeface="Times New Roman"/>
            </a:endParaRPr>
          </a:p>
        </p:txBody>
      </p:sp>
      <p:pic>
        <p:nvPicPr>
          <p:cNvPr id="100" name="Google Shape;100;p19"/>
          <p:cNvPicPr preferRelativeResize="0"/>
          <p:nvPr/>
        </p:nvPicPr>
        <p:blipFill>
          <a:blip r:embed="rId4">
            <a:alphaModFix/>
          </a:blip>
          <a:stretch>
            <a:fillRect/>
          </a:stretch>
        </p:blipFill>
        <p:spPr>
          <a:xfrm>
            <a:off x="4526263" y="2726388"/>
            <a:ext cx="4391025" cy="1504950"/>
          </a:xfrm>
          <a:prstGeom prst="rect">
            <a:avLst/>
          </a:prstGeom>
          <a:noFill/>
          <a:ln>
            <a:noFill/>
          </a:ln>
        </p:spPr>
      </p:pic>
      <p:pic>
        <p:nvPicPr>
          <p:cNvPr id="101" name="Google Shape;101;p19"/>
          <p:cNvPicPr preferRelativeResize="0"/>
          <p:nvPr/>
        </p:nvPicPr>
        <p:blipFill>
          <a:blip r:embed="rId5">
            <a:alphaModFix/>
          </a:blip>
          <a:stretch>
            <a:fillRect/>
          </a:stretch>
        </p:blipFill>
        <p:spPr>
          <a:xfrm>
            <a:off x="231925" y="1406713"/>
            <a:ext cx="4010575" cy="2824625"/>
          </a:xfrm>
          <a:prstGeom prst="rect">
            <a:avLst/>
          </a:prstGeom>
          <a:noFill/>
          <a:ln>
            <a:noFill/>
          </a:ln>
        </p:spPr>
      </p:pic>
      <p:pic>
        <p:nvPicPr>
          <p:cNvPr id="102" name="Google Shape;102;p19"/>
          <p:cNvPicPr preferRelativeResize="0"/>
          <p:nvPr/>
        </p:nvPicPr>
        <p:blipFill>
          <a:blip r:embed="rId6">
            <a:alphaModFix/>
          </a:blip>
          <a:stretch>
            <a:fillRect/>
          </a:stretch>
        </p:blipFill>
        <p:spPr>
          <a:xfrm>
            <a:off x="4526275" y="1178250"/>
            <a:ext cx="3851900" cy="116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8" name="Google Shape;108;p20"/>
          <p:cNvSpPr txBox="1">
            <a:spLocks noGrp="1"/>
          </p:cNvSpPr>
          <p:nvPr>
            <p:ph type="subTitle" idx="1"/>
          </p:nvPr>
        </p:nvSpPr>
        <p:spPr>
          <a:xfrm>
            <a:off x="385325" y="201650"/>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Plotting the data </a:t>
            </a:r>
            <a:endParaRPr sz="4216">
              <a:solidFill>
                <a:schemeClr val="dk1"/>
              </a:solidFill>
              <a:latin typeface="Times New Roman"/>
              <a:ea typeface="Times New Roman"/>
              <a:cs typeface="Times New Roman"/>
              <a:sym typeface="Times New Roman"/>
            </a:endParaRPr>
          </a:p>
        </p:txBody>
      </p:sp>
      <p:pic>
        <p:nvPicPr>
          <p:cNvPr id="109" name="Google Shape;109;p20"/>
          <p:cNvPicPr preferRelativeResize="0"/>
          <p:nvPr/>
        </p:nvPicPr>
        <p:blipFill>
          <a:blip r:embed="rId4">
            <a:alphaModFix/>
          </a:blip>
          <a:stretch>
            <a:fillRect/>
          </a:stretch>
        </p:blipFill>
        <p:spPr>
          <a:xfrm>
            <a:off x="0" y="1364010"/>
            <a:ext cx="9144003" cy="24154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 name="Google Shape;115;p21"/>
          <p:cNvSpPr txBox="1">
            <a:spLocks noGrp="1"/>
          </p:cNvSpPr>
          <p:nvPr>
            <p:ph type="subTitle" idx="1"/>
          </p:nvPr>
        </p:nvSpPr>
        <p:spPr>
          <a:xfrm>
            <a:off x="293875" y="-50575"/>
            <a:ext cx="6627900" cy="79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4216">
                <a:solidFill>
                  <a:schemeClr val="dk1"/>
                </a:solidFill>
                <a:latin typeface="Times New Roman"/>
                <a:ea typeface="Times New Roman"/>
                <a:cs typeface="Times New Roman"/>
                <a:sym typeface="Times New Roman"/>
              </a:rPr>
              <a:t>Histogram</a:t>
            </a:r>
            <a:endParaRPr sz="4216">
              <a:solidFill>
                <a:schemeClr val="dk1"/>
              </a:solidFill>
              <a:latin typeface="Times New Roman"/>
              <a:ea typeface="Times New Roman"/>
              <a:cs typeface="Times New Roman"/>
              <a:sym typeface="Times New Roman"/>
            </a:endParaRPr>
          </a:p>
        </p:txBody>
      </p:sp>
      <p:pic>
        <p:nvPicPr>
          <p:cNvPr id="116" name="Google Shape;116;p21"/>
          <p:cNvPicPr preferRelativeResize="0"/>
          <p:nvPr/>
        </p:nvPicPr>
        <p:blipFill>
          <a:blip r:embed="rId4">
            <a:alphaModFix/>
          </a:blip>
          <a:stretch>
            <a:fillRect/>
          </a:stretch>
        </p:blipFill>
        <p:spPr>
          <a:xfrm>
            <a:off x="1300150" y="696288"/>
            <a:ext cx="6543675" cy="439102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889</Words>
  <Application>Microsoft Office PowerPoint</Application>
  <PresentationFormat>On-screen Show (16:9)</PresentationFormat>
  <Paragraphs>107</Paragraphs>
  <Slides>59</Slides>
  <Notes>59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Times New Roman</vt:lpstr>
      <vt:lpstr>Simple Dark</vt:lpstr>
      <vt:lpstr>PJM HOURLY ENERGY CONSUMPTION</vt:lpstr>
      <vt:lpstr>PowerPoint Presentation</vt:lpstr>
      <vt:lpstr>PowerPoint Presentation</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 </vt:lpstr>
      <vt:lpstr>PowerPoint Presentation</vt:lpstr>
      <vt:lpstr>PowerPoint Presentation</vt:lpstr>
      <vt:lpstr>PROPHET MODEL</vt:lpstr>
      <vt:lpstr>PowerPoint Presentation</vt:lpstr>
      <vt:lpstr>PowerPoint Presentation</vt:lpstr>
      <vt:lpstr>PowerPoint Presentation</vt:lpstr>
      <vt:lpstr>PowerPoint Presentation</vt:lpstr>
      <vt:lpstr>PowerPoint Presentation</vt:lpstr>
      <vt:lpstr>PowerPoint Presentation</vt:lpstr>
      <vt:lpstr>          3. XGBOOST MODEL</vt:lpstr>
      <vt:lpstr>Prediction has been done with test data</vt:lpstr>
      <vt:lpstr>Forecasting</vt:lpstr>
      <vt:lpstr>PowerPoint Presentation</vt:lpstr>
      <vt:lpstr>4. LINEAR REGRESSION </vt:lpstr>
      <vt:lpstr>Prediction has been done with test data</vt:lpstr>
      <vt:lpstr>Forecasting</vt:lpstr>
      <vt:lpstr>PowerPoint Presentation</vt:lpstr>
      <vt:lpstr>                 5. RANDOM FOREST </vt:lpstr>
      <vt:lpstr>Prediction has been done with test data</vt:lpstr>
      <vt:lpstr>                                     Forecasting</vt:lpstr>
      <vt:lpstr>PowerPoint Presentation</vt:lpstr>
      <vt:lpstr>                      Findings</vt:lpstr>
      <vt:lpstr>                         Forecasting for next 30 days</vt:lpstr>
      <vt:lpstr>MODEL DEPLOYMENT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PJM HOURLY ENERGY CONSUMPTION</dc:title>
  <cp:lastModifiedBy>DELL</cp:lastModifiedBy>
  <cp:revision>2</cp:revision>
  <dcterms:modified xsi:type="dcterms:W3CDTF">2023-04-18T11:23:39Z</dcterms:modified>
</cp:coreProperties>
</file>